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51" r:id="rId3"/>
    <p:sldMasterId id="2147483652" r:id="rId4"/>
    <p:sldMasterId id="2147483653" r:id="rId5"/>
    <p:sldMasterId id="2147483709" r:id="rId6"/>
  </p:sldMasterIdLst>
  <p:notesMasterIdLst>
    <p:notesMasterId r:id="rId41"/>
  </p:notesMasterIdLst>
  <p:sldIdLst>
    <p:sldId id="616" r:id="rId7"/>
    <p:sldId id="694" r:id="rId8"/>
    <p:sldId id="695" r:id="rId9"/>
    <p:sldId id="696" r:id="rId10"/>
    <p:sldId id="697" r:id="rId11"/>
    <p:sldId id="698" r:id="rId12"/>
    <p:sldId id="628" r:id="rId13"/>
    <p:sldId id="533" r:id="rId14"/>
    <p:sldId id="629" r:id="rId15"/>
    <p:sldId id="640" r:id="rId16"/>
    <p:sldId id="673" r:id="rId17"/>
    <p:sldId id="677" r:id="rId18"/>
    <p:sldId id="679" r:id="rId19"/>
    <p:sldId id="674" r:id="rId20"/>
    <p:sldId id="675" r:id="rId21"/>
    <p:sldId id="676" r:id="rId22"/>
    <p:sldId id="657" r:id="rId23"/>
    <p:sldId id="670" r:id="rId24"/>
    <p:sldId id="638" r:id="rId25"/>
    <p:sldId id="658" r:id="rId26"/>
    <p:sldId id="685" r:id="rId27"/>
    <p:sldId id="681" r:id="rId28"/>
    <p:sldId id="686" r:id="rId29"/>
    <p:sldId id="682" r:id="rId30"/>
    <p:sldId id="683" r:id="rId31"/>
    <p:sldId id="684" r:id="rId32"/>
    <p:sldId id="642" r:id="rId33"/>
    <p:sldId id="643" r:id="rId34"/>
    <p:sldId id="644" r:id="rId35"/>
    <p:sldId id="688" r:id="rId36"/>
    <p:sldId id="691" r:id="rId37"/>
    <p:sldId id="692" r:id="rId38"/>
    <p:sldId id="693" r:id="rId39"/>
    <p:sldId id="635" r:id="rId4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s" initials="b" lastIdx="7" clrIdx="0"/>
  <p:cmAuthor id="1" name="ed" initials="e" lastIdx="0" clrIdx="1"/>
  <p:cmAuthor id="2" name="Teri Lyn Hinds" initials="TLH" lastIdx="3" clrIdx="2">
    <p:extLst>
      <p:ext uri="{19B8F6BF-5375-455C-9EA6-DF929625EA0E}">
        <p15:presenceInfo xmlns:p15="http://schemas.microsoft.com/office/powerpoint/2012/main" userId="S-1-5-21-365571302-884214088-1524247972-53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94" autoAdjust="0"/>
    <p:restoredTop sz="66667" autoAdjust="0"/>
  </p:normalViewPr>
  <p:slideViewPr>
    <p:cSldViewPr>
      <p:cViewPr varScale="1">
        <p:scale>
          <a:sx n="80" d="100"/>
          <a:sy n="80" d="100"/>
        </p:scale>
        <p:origin x="1258"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dirty="0"/>
          </a:p>
        </p:txBody>
      </p:sp>
      <p:sp>
        <p:nvSpPr>
          <p:cNvPr id="8195"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dirty="0"/>
          </a:p>
        </p:txBody>
      </p:sp>
      <p:sp>
        <p:nvSpPr>
          <p:cNvPr id="717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dirty="0"/>
          </a:p>
        </p:txBody>
      </p:sp>
      <p:sp>
        <p:nvSpPr>
          <p:cNvPr id="8199"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163FA7E5-084D-40EB-A350-EE05E89742AF}" type="slidenum">
              <a:rPr lang="en-US"/>
              <a:pPr>
                <a:defRPr/>
              </a:pPr>
              <a:t>‹#›</a:t>
            </a:fld>
            <a:endParaRPr lang="en-US" dirty="0"/>
          </a:p>
        </p:txBody>
      </p:sp>
    </p:spTree>
    <p:extLst>
      <p:ext uri="{BB962C8B-B14F-4D97-AF65-F5344CB8AC3E}">
        <p14:creationId xmlns:p14="http://schemas.microsoft.com/office/powerpoint/2010/main" val="31233218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olc.naspa.org/"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olc.naspa.org/catalog/naspa-policy-briefing-series"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washingtonpost.com/local/education/appeals-court-sides-with-transgender-student-in-wis-school-bathroom-case/2017/05/30/3f5f6e98-4572-11e7-bcde-624ad94170ab_story.html?utm_term=.90e4f4c20f39"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s://www.washingtonpost.com/politics/courts_law/supreme-court-sends-transgender-case-back-to-lower-court/2017/03/06/0fc98c62-027a-11e7-b9fa-ed727b644a0b_story.html?utm_term=.a46f8a4dae97" TargetMode="External"/><Relationship Id="rId4" Type="http://schemas.openxmlformats.org/officeDocument/2006/relationships/hyperlink" Target="http://media.ca7.uscourts.gov/cgi-bin/rssExec.pl?Submit=Display&amp;Path=Y2017/D05-30/C:16-3522:J:Williams:aut:T:fnOp:N:1971382:S:0"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abcnews.go.com/topics/news/district-of-columbia.htm" TargetMode="External"/><Relationship Id="rId2" Type="http://schemas.openxmlformats.org/officeDocument/2006/relationships/slide" Target="../slides/slide28.xml"/><Relationship Id="rId1" Type="http://schemas.openxmlformats.org/officeDocument/2006/relationships/notesMaster" Target="../notesMasters/notesMaster1.xml"/><Relationship Id="rId5" Type="http://schemas.openxmlformats.org/officeDocument/2006/relationships/hyperlink" Target="http://abcnews.go.com/topics/news/issues/civil-rights.htm" TargetMode="External"/><Relationship Id="rId4" Type="http://schemas.openxmlformats.org/officeDocument/2006/relationships/hyperlink" Target="http://abcnews.go.com/Politics/effect-us-military-ban-transgender-troops-remains/story?id=48858128"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www.legis.state.tx.us/BillLookup/History.aspx?LegSess=851&amp;Bill=HB46"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www.legis.state.tx.us/BillLookup/History.aspx?LegSess=851&amp;Bill=HB50"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olc.naspa.org/catalog/naspa-policy-briefing-series"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Careers</a:t>
            </a:r>
            <a:r>
              <a:rPr lang="en-US" baseline="0" dirty="0" smtClean="0"/>
              <a:t> in Student Affairs Month! We get the honor of kicking off NASPA’s month-long webcast series to help explore the many and myriad career options in and around higher education campus student affairs.</a:t>
            </a:r>
          </a:p>
          <a:p>
            <a:endParaRPr lang="en-US" baseline="0" dirty="0" smtClean="0"/>
          </a:p>
        </p:txBody>
      </p:sp>
      <p:sp>
        <p:nvSpPr>
          <p:cNvPr id="4" name="Slide Number Placeholder 3"/>
          <p:cNvSpPr>
            <a:spLocks noGrp="1"/>
          </p:cNvSpPr>
          <p:nvPr>
            <p:ph type="sldNum" sz="quarter" idx="10"/>
          </p:nvPr>
        </p:nvSpPr>
        <p:spPr/>
        <p:txBody>
          <a:bodyPr/>
          <a:lstStyle/>
          <a:p>
            <a:pPr>
              <a:defRPr/>
            </a:pPr>
            <a:fld id="{163FA7E5-084D-40EB-A350-EE05E89742AF}" type="slidenum">
              <a:rPr lang="en-US" smtClean="0"/>
              <a:pPr>
                <a:defRPr/>
              </a:pPr>
              <a:t>1</a:t>
            </a:fld>
            <a:endParaRPr lang="en-US" dirty="0"/>
          </a:p>
        </p:txBody>
      </p:sp>
    </p:spTree>
    <p:extLst>
      <p:ext uri="{BB962C8B-B14F-4D97-AF65-F5344CB8AC3E}">
        <p14:creationId xmlns:p14="http://schemas.microsoft.com/office/powerpoint/2010/main" val="1554104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PPD guides the development of the NASPA Public Policy Agenda, which is the agenda that governs the association’s policy efforts and attention. The agenda is approved by the NASPA Board and is admittedly and intentionally somewhat broad to reflect the breadth and diversity of the field of student affairs. The most recent version of the agenda was approved at the Board’s summer 2017 meeting and is largely in line with the previous agenda, though some of the items have been clarified and civic engagement and freedom of expression have been drawn out as their own tenet.</a:t>
            </a:r>
            <a:endParaRPr lang="en-US" dirty="0" smtClean="0"/>
          </a:p>
          <a:p>
            <a:endParaRPr lang="en-US" dirty="0" smtClean="0"/>
          </a:p>
          <a:p>
            <a:r>
              <a:rPr lang="en-US" dirty="0" smtClean="0"/>
              <a:t>NASPA Public Policy Agenda: https://www.naspa.org/constituent-groups/groups/public-policy-division/initiatives/public-policy-agenda</a:t>
            </a:r>
          </a:p>
          <a:p>
            <a:endParaRPr lang="en-US" dirty="0" smtClean="0"/>
          </a:p>
          <a:p>
            <a:r>
              <a:rPr lang="en-US" dirty="0" smtClean="0"/>
              <a:t>The</a:t>
            </a:r>
            <a:r>
              <a:rPr lang="en-US" baseline="0" dirty="0" smtClean="0"/>
              <a:t> rest of our talk today is going take a closer look first at how you can, no matter what career you eventually decide on, engage safely and productively in public policy conversations for the benefit of your students. We’ll start by laying out some key terms and talking through ways that institutions and individuals can engage in advocacy that won’t get you into hot water. We’ll then step (quickly!) through some specific issues to give you a bit of background to start you on your journey as well as resources you can use to learn more and further your reach. It’s important to keep in mind as we go through our examples today that they’re just a few of the many issues and topics student affairs professionals work with. We strongly encourage you (shameless plug!) to subscribe to updates from the RPI blog to get regular updates and information about current policy issues effecting student affairs as a field and higher education as a whole.</a:t>
            </a:r>
          </a:p>
          <a:p>
            <a:endParaRPr lang="en-US" baseline="0" dirty="0" smtClean="0"/>
          </a:p>
          <a:p>
            <a:r>
              <a:rPr lang="en-US" baseline="0" dirty="0" smtClean="0"/>
              <a:t>Diana</a:t>
            </a:r>
          </a:p>
        </p:txBody>
      </p:sp>
      <p:sp>
        <p:nvSpPr>
          <p:cNvPr id="4" name="Slide Number Placeholder 3"/>
          <p:cNvSpPr>
            <a:spLocks noGrp="1"/>
          </p:cNvSpPr>
          <p:nvPr>
            <p:ph type="sldNum" sz="quarter" idx="10"/>
          </p:nvPr>
        </p:nvSpPr>
        <p:spPr/>
        <p:txBody>
          <a:bodyPr/>
          <a:lstStyle/>
          <a:p>
            <a:pPr>
              <a:defRPr/>
            </a:pPr>
            <a:fld id="{163FA7E5-084D-40EB-A350-EE05E89742AF}" type="slidenum">
              <a:rPr lang="en-US" smtClean="0"/>
              <a:pPr>
                <a:defRPr/>
              </a:pPr>
              <a:t>10</a:t>
            </a:fld>
            <a:endParaRPr lang="en-US" dirty="0"/>
          </a:p>
        </p:txBody>
      </p:sp>
    </p:spTree>
    <p:extLst>
      <p:ext uri="{BB962C8B-B14F-4D97-AF65-F5344CB8AC3E}">
        <p14:creationId xmlns:p14="http://schemas.microsoft.com/office/powerpoint/2010/main" val="2662769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Let’s start with some definitions to help clarify what we’re talking about. (Notes are pretty much on the slide.)</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Generally,</a:t>
            </a:r>
            <a:r>
              <a:rPr lang="en-US" baseline="0" dirty="0" smtClean="0"/>
              <a:t> most of the work you’ll engage with professionally will be advocacy or analysis/education. If you do engage in lobbying as part of your official duties in your job, you’ll want to be in touch with your campus government or public affairs offices so they can make sure that you’re staying in line with their messaging. </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Personally, you may engage in activity around specific legislation, but it’s not considered lobbying when you’re just doing it as an individual – only when you’re representing a group or organization. We’ll get into more details on the do’s and don’ts around personal advocacy in a few minutes.</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DA</a:t>
            </a:r>
            <a:endParaRPr lang="en-US" dirty="0" smtClean="0"/>
          </a:p>
        </p:txBody>
      </p:sp>
      <p:sp>
        <p:nvSpPr>
          <p:cNvPr id="4" name="Slide Number Placeholder 3"/>
          <p:cNvSpPr>
            <a:spLocks noGrp="1"/>
          </p:cNvSpPr>
          <p:nvPr>
            <p:ph type="sldNum" sz="quarter" idx="10"/>
          </p:nvPr>
        </p:nvSpPr>
        <p:spPr/>
        <p:txBody>
          <a:bodyPr/>
          <a:lstStyle/>
          <a:p>
            <a:pPr>
              <a:defRPr/>
            </a:pPr>
            <a:fld id="{163FA7E5-084D-40EB-A350-EE05E89742AF}" type="slidenum">
              <a:rPr lang="en-US" smtClean="0"/>
              <a:pPr>
                <a:defRPr/>
              </a:pPr>
              <a:t>11</a:t>
            </a:fld>
            <a:endParaRPr lang="en-US" dirty="0"/>
          </a:p>
        </p:txBody>
      </p:sp>
    </p:spTree>
    <p:extLst>
      <p:ext uri="{BB962C8B-B14F-4D97-AF65-F5344CB8AC3E}">
        <p14:creationId xmlns:p14="http://schemas.microsoft.com/office/powerpoint/2010/main" val="376676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a:t>
            </a:r>
            <a:r>
              <a:rPr lang="en-US" baseline="0" dirty="0" smtClean="0"/>
              <a:t> like there are different activities you can engage in, t</a:t>
            </a:r>
            <a:r>
              <a:rPr lang="en-US" dirty="0" smtClean="0"/>
              <a:t>here are different levels at which you might engage. Your</a:t>
            </a:r>
            <a:r>
              <a:rPr lang="en-US" baseline="0" dirty="0" smtClean="0"/>
              <a:t> institution might take positions or stances on issues or proposed legislation, or you as faculty and staff might work internally to advocate for specific institutional policies or stances. We’ll go over a few examples – but keep in mind that the boundaries between these distinctions are not always super defined and sometimes the lines become a bit blurry.</a:t>
            </a: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DA</a:t>
            </a:r>
          </a:p>
        </p:txBody>
      </p:sp>
      <p:sp>
        <p:nvSpPr>
          <p:cNvPr id="4" name="Slide Number Placeholder 3"/>
          <p:cNvSpPr>
            <a:spLocks noGrp="1"/>
          </p:cNvSpPr>
          <p:nvPr>
            <p:ph type="sldNum" sz="quarter" idx="10"/>
          </p:nvPr>
        </p:nvSpPr>
        <p:spPr/>
        <p:txBody>
          <a:bodyPr/>
          <a:lstStyle/>
          <a:p>
            <a:pPr>
              <a:defRPr/>
            </a:pPr>
            <a:fld id="{163FA7E5-084D-40EB-A350-EE05E89742AF}" type="slidenum">
              <a:rPr lang="en-US" smtClean="0"/>
              <a:pPr>
                <a:defRPr/>
              </a:pPr>
              <a:t>12</a:t>
            </a:fld>
            <a:endParaRPr lang="en-US" dirty="0"/>
          </a:p>
        </p:txBody>
      </p:sp>
    </p:spTree>
    <p:extLst>
      <p:ext uri="{BB962C8B-B14F-4D97-AF65-F5344CB8AC3E}">
        <p14:creationId xmlns:p14="http://schemas.microsoft.com/office/powerpoint/2010/main" val="3155480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Institutional advocacy</a:t>
            </a:r>
          </a:p>
          <a:p>
            <a:pPr marL="171450" indent="-171450">
              <a:buFont typeface="Arial" panose="020B0604020202020204" pitchFamily="34" charset="0"/>
              <a:buChar char="•"/>
            </a:pPr>
            <a:r>
              <a:rPr lang="en-US" dirty="0" smtClean="0"/>
              <a:t>Positions that the institution takes officially</a:t>
            </a:r>
            <a:r>
              <a:rPr lang="en-US" baseline="0" dirty="0" smtClean="0"/>
              <a:t> are </a:t>
            </a:r>
            <a:r>
              <a:rPr lang="en-US" dirty="0" smtClean="0"/>
              <a:t>usually managed and handled by government affairs &amp; senior leadership, e.g., signing on to community letters regarding funding  for research support, or decisions declaring sanctuary campus</a:t>
            </a:r>
          </a:p>
          <a:p>
            <a:pPr marL="171450" indent="-171450">
              <a:buFont typeface="Arial" panose="020B0604020202020204" pitchFamily="34" charset="0"/>
              <a:buChar char="•"/>
            </a:pPr>
            <a:r>
              <a:rPr lang="en-US" dirty="0" smtClean="0"/>
              <a:t>Within the</a:t>
            </a:r>
            <a:r>
              <a:rPr lang="en-US" baseline="0" dirty="0" smtClean="0"/>
              <a:t> context of</a:t>
            </a:r>
            <a:r>
              <a:rPr lang="en-US" dirty="0" smtClean="0"/>
              <a:t> institutional advocacy when creating campus policies and practices, paying intentional heed to equity, impacts on historically underrepresented populations, etc.</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University of Southern California</a:t>
            </a:r>
            <a:r>
              <a:rPr lang="en-US" baseline="0" dirty="0" smtClean="0"/>
              <a:t> Center for Urban Education Equity Scorecard: https://cue.usc.edu/tools/the-equity-scorecard/</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Teri</a:t>
            </a:r>
            <a:endParaRPr lang="en-US" dirty="0" smtClean="0"/>
          </a:p>
        </p:txBody>
      </p:sp>
      <p:sp>
        <p:nvSpPr>
          <p:cNvPr id="4" name="Slide Number Placeholder 3"/>
          <p:cNvSpPr>
            <a:spLocks noGrp="1"/>
          </p:cNvSpPr>
          <p:nvPr>
            <p:ph type="sldNum" sz="quarter" idx="10"/>
          </p:nvPr>
        </p:nvSpPr>
        <p:spPr/>
        <p:txBody>
          <a:bodyPr/>
          <a:lstStyle/>
          <a:p>
            <a:pPr>
              <a:defRPr/>
            </a:pPr>
            <a:fld id="{163FA7E5-084D-40EB-A350-EE05E89742AF}" type="slidenum">
              <a:rPr lang="en-US" smtClean="0"/>
              <a:pPr>
                <a:defRPr/>
              </a:pPr>
              <a:t>13</a:t>
            </a:fld>
            <a:endParaRPr lang="en-US" dirty="0"/>
          </a:p>
        </p:txBody>
      </p:sp>
    </p:spTree>
    <p:extLst>
      <p:ext uri="{BB962C8B-B14F-4D97-AF65-F5344CB8AC3E}">
        <p14:creationId xmlns:p14="http://schemas.microsoft.com/office/powerpoint/2010/main" val="2753223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Faculty/staff advocacy  </a:t>
            </a:r>
          </a:p>
          <a:p>
            <a:pPr marL="171450" indent="-171450">
              <a:buFont typeface="Arial" panose="020B0604020202020204" pitchFamily="34" charset="0"/>
              <a:buChar char="•"/>
            </a:pPr>
            <a:r>
              <a:rPr lang="en-US" dirty="0" smtClean="0"/>
              <a:t>Within institution advocacy - working on campus to influence campus-based policies consistent with personal beliefs, stances; using your personal influence and resources as a trusted member of your campus community to advocate for issues and populations that may not have other/strong advocates, e.g. working with undocumented students and connecting to community organizations; Larry’s blog post - public </a:t>
            </a:r>
            <a:r>
              <a:rPr lang="en-US" dirty="0" err="1" smtClean="0"/>
              <a:t>lense</a:t>
            </a:r>
            <a:r>
              <a:rPr lang="en-US" dirty="0" smtClean="0"/>
              <a:t> of policy, student-focused</a:t>
            </a:r>
          </a:p>
          <a:p>
            <a:pPr marL="171450" indent="-171450">
              <a:buFont typeface="Arial" panose="020B0604020202020204" pitchFamily="34" charset="0"/>
              <a:buChar char="•"/>
            </a:pPr>
            <a:r>
              <a:rPr lang="en-US" dirty="0" smtClean="0"/>
              <a:t>In the</a:t>
            </a:r>
            <a:r>
              <a:rPr lang="en-US" baseline="0" dirty="0" smtClean="0"/>
              <a:t> classroom and through student support services, faculty and staff can create safe and brave spaces for marginalized students by creating challenging spaces that foster equal participation around classmates, and by offering support resources and tools through centers on campus, we will talk more about resource options in our examples later on in the presentation. Please check out NASPA’s newly released Policy in Practice whitepaper: </a:t>
            </a:r>
            <a:r>
              <a:rPr lang="en-US" sz="1200" kern="1200" dirty="0" smtClean="0">
                <a:solidFill>
                  <a:schemeClr val="tx1"/>
                </a:solidFill>
                <a:effectLst/>
                <a:latin typeface="Arial" charset="0"/>
                <a:ea typeface="+mn-ea"/>
                <a:cs typeface="+mn-cs"/>
              </a:rPr>
              <a:t>“Safe Spaces and Brave Spaces: Historical Context and Recommendations for Student Affairs Professionals”  for more information on safe and</a:t>
            </a:r>
            <a:r>
              <a:rPr lang="en-US" sz="1200" kern="1200" baseline="0" dirty="0" smtClean="0">
                <a:solidFill>
                  <a:schemeClr val="tx1"/>
                </a:solidFill>
                <a:effectLst/>
                <a:latin typeface="Arial" charset="0"/>
                <a:ea typeface="+mn-ea"/>
                <a:cs typeface="+mn-cs"/>
              </a:rPr>
              <a:t> brave spaces</a:t>
            </a:r>
            <a:endParaRPr lang="en-US" dirty="0" smtClean="0"/>
          </a:p>
          <a:p>
            <a:pPr marL="171450" indent="-171450">
              <a:buFont typeface="Arial" panose="020B0604020202020204" pitchFamily="34" charset="0"/>
              <a:buChar char="•"/>
            </a:pPr>
            <a:r>
              <a:rPr lang="en-US" dirty="0" smtClean="0"/>
              <a:t>Education and information to support students engaged in advocacy, connecting students to student associations and organizations, like Young </a:t>
            </a:r>
            <a:r>
              <a:rPr lang="en-US" dirty="0" err="1" smtClean="0"/>
              <a:t>Invincibles</a:t>
            </a:r>
            <a:r>
              <a:rPr lang="en-US" dirty="0" smtClean="0"/>
              <a:t> or Student Veterans of America, that do direct lobbying or advocacy</a:t>
            </a:r>
          </a:p>
          <a:p>
            <a:pPr marL="171450" indent="-171450">
              <a:buFont typeface="Arial" panose="020B0604020202020204" pitchFamily="34" charset="0"/>
              <a:buChar char="•"/>
            </a:pPr>
            <a:endParaRPr lang="en-US" dirty="0" smtClean="0"/>
          </a:p>
          <a:p>
            <a:pPr marL="0" indent="0">
              <a:buFont typeface="Arial" panose="020B0604020202020204" pitchFamily="34" charset="0"/>
              <a:buNone/>
            </a:pPr>
            <a:r>
              <a:rPr lang="en-US" dirty="0" smtClean="0"/>
              <a:t>DA</a:t>
            </a:r>
          </a:p>
        </p:txBody>
      </p:sp>
      <p:sp>
        <p:nvSpPr>
          <p:cNvPr id="4" name="Slide Number Placeholder 3"/>
          <p:cNvSpPr>
            <a:spLocks noGrp="1"/>
          </p:cNvSpPr>
          <p:nvPr>
            <p:ph type="sldNum" sz="quarter" idx="10"/>
          </p:nvPr>
        </p:nvSpPr>
        <p:spPr/>
        <p:txBody>
          <a:bodyPr/>
          <a:lstStyle/>
          <a:p>
            <a:pPr>
              <a:defRPr/>
            </a:pPr>
            <a:fld id="{163FA7E5-084D-40EB-A350-EE05E89742AF}" type="slidenum">
              <a:rPr lang="en-US" smtClean="0"/>
              <a:pPr>
                <a:defRPr/>
              </a:pPr>
              <a:t>14</a:t>
            </a:fld>
            <a:endParaRPr lang="en-US" dirty="0"/>
          </a:p>
        </p:txBody>
      </p:sp>
    </p:spTree>
    <p:extLst>
      <p:ext uri="{BB962C8B-B14F-4D97-AF65-F5344CB8AC3E}">
        <p14:creationId xmlns:p14="http://schemas.microsoft.com/office/powerpoint/2010/main" val="3556068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can we advocate for issues/ topics we believe in personally, without jeopardizing our professional status?</a:t>
            </a:r>
          </a:p>
          <a:p>
            <a:pPr marL="171450" indent="-171450">
              <a:buFont typeface="Arial" panose="020B0604020202020204" pitchFamily="34" charset="0"/>
              <a:buChar char="•"/>
            </a:pPr>
            <a:r>
              <a:rPr lang="en-US" dirty="0" smtClean="0"/>
              <a:t>You should be clear that you are not speaking as a representative of your employer or institution - that can be a statement if you're speaking, a disclaimer in social media profiles, etc.</a:t>
            </a:r>
          </a:p>
          <a:p>
            <a:pPr marL="171450" indent="-171450">
              <a:buFont typeface="Arial" panose="020B0604020202020204" pitchFamily="34" charset="0"/>
              <a:buChar char="•"/>
            </a:pPr>
            <a:r>
              <a:rPr lang="en-US" dirty="0" smtClean="0"/>
              <a:t>You can establish your expertise as a student affairs professional, and use institutionally based examples (though you may want to de-identify the institution and not name any individual names) to add faces to stories/points, without implying you’re officially representing your employer</a:t>
            </a:r>
          </a:p>
          <a:p>
            <a:pPr marL="171450" indent="-171450">
              <a:buFont typeface="Arial" panose="020B0604020202020204" pitchFamily="34" charset="0"/>
              <a:buChar char="•"/>
            </a:pPr>
            <a:r>
              <a:rPr lang="en-US" dirty="0" smtClean="0"/>
              <a:t>Things not to do:</a:t>
            </a:r>
          </a:p>
          <a:p>
            <a:pPr marL="628650" lvl="1" indent="-171450">
              <a:buFont typeface="Arial" panose="020B0604020202020204" pitchFamily="34" charset="0"/>
              <a:buChar char="•"/>
            </a:pPr>
            <a:r>
              <a:rPr lang="en-US" dirty="0" smtClean="0"/>
              <a:t>Use your university email address or phone to contact legislators, engage in campaign activities or direct advocacy or lobbying</a:t>
            </a:r>
          </a:p>
          <a:p>
            <a:pPr marL="628650" lvl="1" indent="-171450">
              <a:buFont typeface="Arial" panose="020B0604020202020204" pitchFamily="34" charset="0"/>
              <a:buChar char="•"/>
            </a:pPr>
            <a:r>
              <a:rPr lang="en-US" dirty="0" smtClean="0"/>
              <a:t>Wear any campus branded clothing while attending partisan or political events</a:t>
            </a:r>
          </a:p>
          <a:p>
            <a:pPr marL="628650" lvl="1" indent="-171450">
              <a:buFont typeface="Arial" panose="020B0604020202020204" pitchFamily="34" charset="0"/>
              <a:buChar char="•"/>
            </a:pPr>
            <a:r>
              <a:rPr lang="en-US" dirty="0" smtClean="0"/>
              <a:t>Use University provided IT systems to engage in advocacy - possibly including work laptop to check your personal email or connecting to campus employee-only internet services</a:t>
            </a:r>
          </a:p>
          <a:p>
            <a:r>
              <a:rPr lang="en-US" dirty="0" smtClean="0"/>
              <a:t>Does this look different at public vs private institutions?</a:t>
            </a:r>
          </a:p>
          <a:p>
            <a:pPr marL="171450" indent="-171450">
              <a:buFont typeface="Arial" panose="020B0604020202020204" pitchFamily="34" charset="0"/>
              <a:buChar char="•"/>
            </a:pPr>
            <a:r>
              <a:rPr lang="en-US" dirty="0" smtClean="0"/>
              <a:t>Yes, in some ways, no, in others</a:t>
            </a:r>
          </a:p>
          <a:p>
            <a:pPr marL="171450" indent="-171450">
              <a:buFont typeface="Arial" panose="020B0604020202020204" pitchFamily="34" charset="0"/>
              <a:buChar char="•"/>
            </a:pPr>
            <a:r>
              <a:rPr lang="en-US" dirty="0" smtClean="0"/>
              <a:t>Public institutions engaging in institutional advocacy must be conscious of their dependency on state and federal funds, need to work *with* state and federal policymakers; employees must exercise care to be good stewards of public funds - see above re don’t use institutional resources for lobbying or campaigning!</a:t>
            </a:r>
          </a:p>
          <a:p>
            <a:pPr marL="171450" indent="-171450">
              <a:buFont typeface="Arial" panose="020B0604020202020204" pitchFamily="34" charset="0"/>
              <a:buChar char="•"/>
            </a:pPr>
            <a:r>
              <a:rPr lang="en-US" dirty="0" smtClean="0"/>
              <a:t>Employees at private institutions can be legally discriminated against for their public advocacy and views - within limits and the laws around this are fluid. If a private institution deems the employees views to be unaligned with their institutional mission/vision/values, they may be within their legal rights to fire them (though this is rare and must fall within federal non-discrimination laws)</a:t>
            </a:r>
          </a:p>
          <a:p>
            <a:pPr marL="171450" indent="-171450">
              <a:buFont typeface="Arial" panose="020B0604020202020204" pitchFamily="34" charset="0"/>
              <a:buChar char="•"/>
            </a:pPr>
            <a:r>
              <a:rPr lang="en-US" dirty="0" smtClean="0"/>
              <a:t>Both public and private institutions are (mostly) non-profits, which limits their legal allowances for lobbying - either direct or indirect; this is generally only applicable to institutional lobbying or advocacy and we encourage people to reach out to their campus government affairs staff if they will be engaging in this type of lobbying as part of their official duties</a:t>
            </a:r>
          </a:p>
          <a:p>
            <a:r>
              <a:rPr lang="en-US" dirty="0" smtClean="0"/>
              <a:t>What role does social media play in this balancing act?</a:t>
            </a:r>
          </a:p>
          <a:p>
            <a:pPr marL="171450" indent="-171450">
              <a:buFont typeface="Arial" panose="020B0604020202020204" pitchFamily="34" charset="0"/>
              <a:buChar char="•"/>
            </a:pPr>
            <a:r>
              <a:rPr lang="en-US" dirty="0" smtClean="0"/>
              <a:t>Do not declare representation of institution through personal media posts, though you can use your professional experience to establish expertise</a:t>
            </a:r>
          </a:p>
          <a:p>
            <a:pPr marL="171450" indent="-171450">
              <a:buFont typeface="Arial" panose="020B0604020202020204" pitchFamily="34" charset="0"/>
              <a:buChar char="•"/>
            </a:pPr>
            <a:r>
              <a:rPr lang="en-US" dirty="0" smtClean="0"/>
              <a:t>If social media boundaries are typically blurred in terms of professional/personal contacts consider creating separate/private social media to share personal beliefs </a:t>
            </a:r>
          </a:p>
          <a:p>
            <a:pPr marL="171450" indent="-171450">
              <a:buFont typeface="Arial" panose="020B0604020202020204" pitchFamily="34" charset="0"/>
              <a:buChar char="•"/>
            </a:pPr>
            <a:r>
              <a:rPr lang="en-US" dirty="0" smtClean="0"/>
              <a:t>If using institutional account, avoid taking a partisan stance on issues, and stay in line with institutional vision/mission statement</a:t>
            </a:r>
          </a:p>
          <a:p>
            <a:pPr marL="171450" indent="-171450">
              <a:buFont typeface="Arial" panose="020B0604020202020204" pitchFamily="34" charset="0"/>
              <a:buChar char="•"/>
            </a:pPr>
            <a:r>
              <a:rPr lang="en-US" dirty="0" smtClean="0"/>
              <a:t>Defer to the work of programs representing students impacted by policies to raise awareness on specific issues</a:t>
            </a:r>
          </a:p>
          <a:p>
            <a:endParaRPr lang="en-US" dirty="0" smtClean="0"/>
          </a:p>
          <a:p>
            <a:r>
              <a:rPr lang="en-US" dirty="0" smtClean="0"/>
              <a:t>DA</a:t>
            </a:r>
            <a:endParaRPr lang="en-US" dirty="0"/>
          </a:p>
        </p:txBody>
      </p:sp>
      <p:sp>
        <p:nvSpPr>
          <p:cNvPr id="4" name="Slide Number Placeholder 3"/>
          <p:cNvSpPr>
            <a:spLocks noGrp="1"/>
          </p:cNvSpPr>
          <p:nvPr>
            <p:ph type="sldNum" sz="quarter" idx="10"/>
          </p:nvPr>
        </p:nvSpPr>
        <p:spPr/>
        <p:txBody>
          <a:bodyPr/>
          <a:lstStyle/>
          <a:p>
            <a:pPr>
              <a:defRPr/>
            </a:pPr>
            <a:fld id="{163FA7E5-084D-40EB-A350-EE05E89742AF}" type="slidenum">
              <a:rPr lang="en-US" smtClean="0"/>
              <a:pPr>
                <a:defRPr/>
              </a:pPr>
              <a:t>15</a:t>
            </a:fld>
            <a:endParaRPr lang="en-US" dirty="0"/>
          </a:p>
        </p:txBody>
      </p:sp>
    </p:spTree>
    <p:extLst>
      <p:ext uri="{BB962C8B-B14F-4D97-AF65-F5344CB8AC3E}">
        <p14:creationId xmlns:p14="http://schemas.microsoft.com/office/powerpoint/2010/main" val="3951806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 definitions:</a:t>
            </a:r>
          </a:p>
          <a:p>
            <a:pPr marL="171450" indent="-171450">
              <a:buFont typeface="Arial" panose="020B0604020202020204" pitchFamily="34" charset="0"/>
              <a:buChar char="•"/>
            </a:pPr>
            <a:r>
              <a:rPr lang="en-US" dirty="0" smtClean="0"/>
              <a:t>Lobbying is taking a specific stand on a specific piece of legislation and/or advocating for specific action on a specific piece of legislation</a:t>
            </a:r>
          </a:p>
          <a:p>
            <a:pPr marL="171450" indent="-171450">
              <a:buFont typeface="Arial" panose="020B0604020202020204" pitchFamily="34" charset="0"/>
              <a:buChar char="•"/>
            </a:pPr>
            <a:r>
              <a:rPr lang="en-US" dirty="0" smtClean="0"/>
              <a:t>Advocacy is taking a specific stand on a specific issue without mentioning specific policy or legislation; the lines can get blurry, though!</a:t>
            </a:r>
          </a:p>
          <a:p>
            <a:pPr marL="171450" indent="-171450">
              <a:buFont typeface="Arial" panose="020B0604020202020204" pitchFamily="34" charset="0"/>
              <a:buChar char="•"/>
            </a:pPr>
            <a:r>
              <a:rPr lang="en-US" dirty="0" smtClean="0"/>
              <a:t>Grassroots advocacy can be considered lobbying - it’s just lobbying promoted by everyday citizens instead of paid lobbyists</a:t>
            </a:r>
          </a:p>
          <a:p>
            <a:pPr marL="171450" indent="-171450">
              <a:buFont typeface="Arial" panose="020B0604020202020204" pitchFamily="34" charset="0"/>
              <a:buChar char="•"/>
            </a:pPr>
            <a:r>
              <a:rPr lang="en-US" dirty="0" smtClean="0"/>
              <a:t>Policy analysis is providing explanation, context, and education around specific legislation without advocating a stance or position</a:t>
            </a:r>
          </a:p>
          <a:p>
            <a:endParaRPr lang="en-US" dirty="0" smtClean="0"/>
          </a:p>
          <a:p>
            <a:r>
              <a:rPr lang="en-US" dirty="0" smtClean="0"/>
              <a:t>Civic Engagement</a:t>
            </a:r>
          </a:p>
          <a:p>
            <a:pPr marL="171450" indent="-171450">
              <a:buFont typeface="Arial" panose="020B0604020202020204" pitchFamily="34" charset="0"/>
              <a:buChar char="•"/>
            </a:pPr>
            <a:r>
              <a:rPr lang="en-US" dirty="0" smtClean="0"/>
              <a:t>Ongoing commitment to civic engagement education</a:t>
            </a:r>
          </a:p>
          <a:p>
            <a:pPr marL="171450" indent="-171450">
              <a:buFont typeface="Arial" panose="020B0604020202020204" pitchFamily="34" charset="0"/>
              <a:buChar char="•"/>
            </a:pPr>
            <a:r>
              <a:rPr lang="en-US" dirty="0" smtClean="0"/>
              <a:t>Connecting the campus community to issue-based resources and the advocacy organizations outside the community doing this important work</a:t>
            </a:r>
          </a:p>
          <a:p>
            <a:pPr marL="171450" indent="-171450">
              <a:buFont typeface="Arial" panose="020B0604020202020204" pitchFamily="34" charset="0"/>
              <a:buChar char="•"/>
            </a:pPr>
            <a:r>
              <a:rPr lang="en-US" dirty="0" smtClean="0"/>
              <a:t>Information dissemination </a:t>
            </a:r>
          </a:p>
          <a:p>
            <a:pPr marL="171450" indent="-171450">
              <a:buFont typeface="Arial" panose="020B0604020202020204" pitchFamily="34" charset="0"/>
              <a:buChar char="•"/>
            </a:pPr>
            <a:r>
              <a:rPr lang="en-US" dirty="0" smtClean="0"/>
              <a:t>Focus on voter registration and voter rights</a:t>
            </a:r>
          </a:p>
          <a:p>
            <a:endParaRPr lang="en-US" dirty="0" smtClean="0"/>
          </a:p>
          <a:p>
            <a:r>
              <a:rPr lang="en-US" dirty="0" smtClean="0"/>
              <a:t>Teri</a:t>
            </a:r>
          </a:p>
        </p:txBody>
      </p:sp>
      <p:sp>
        <p:nvSpPr>
          <p:cNvPr id="4" name="Slide Number Placeholder 3"/>
          <p:cNvSpPr>
            <a:spLocks noGrp="1"/>
          </p:cNvSpPr>
          <p:nvPr>
            <p:ph type="sldNum" sz="quarter" idx="10"/>
          </p:nvPr>
        </p:nvSpPr>
        <p:spPr/>
        <p:txBody>
          <a:bodyPr/>
          <a:lstStyle/>
          <a:p>
            <a:pPr>
              <a:defRPr/>
            </a:pPr>
            <a:fld id="{163FA7E5-084D-40EB-A350-EE05E89742AF}" type="slidenum">
              <a:rPr lang="en-US" smtClean="0"/>
              <a:pPr>
                <a:defRPr/>
              </a:pPr>
              <a:t>16</a:t>
            </a:fld>
            <a:endParaRPr lang="en-US" dirty="0"/>
          </a:p>
        </p:txBody>
      </p:sp>
    </p:spTree>
    <p:extLst>
      <p:ext uri="{BB962C8B-B14F-4D97-AF65-F5344CB8AC3E}">
        <p14:creationId xmlns:p14="http://schemas.microsoft.com/office/powerpoint/2010/main" val="759576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Let’s take a look at what each</a:t>
            </a:r>
            <a:r>
              <a:rPr lang="en-US" baseline="0" dirty="0" smtClean="0"/>
              <a:t> of those avenues looks like with a couple of example is</a:t>
            </a:r>
            <a:r>
              <a:rPr lang="en-US" dirty="0" smtClean="0"/>
              <a:t>sues we’re keeping track of under </a:t>
            </a:r>
            <a:r>
              <a:rPr lang="en-US" baseline="0" dirty="0" smtClean="0"/>
              <a:t>the Public Policy Agenda: immigration policy for undocumented individuals and trans student protections. We’ll provide a brief bit of background on the policy conversation for those who may not already know it and then talk through options for advocacy on each issue.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There’s been a lot happening since the start of the year around both issues that effects our campuses and our students, so these issues will allow us to dig into policy at several levels – federal and state legislative activity as well as federal executive action. Right from the start, let’s be clear that these are not the *only* issues we’re tracking in this area, but they are good examples for us to use today to show both how policy decisions influence the day to day lives of student affairs professionals and how you all can work to influence policy conversations, both on campus and off. For information on other policy issues we’re tracking – including guns on campus, free speech &amp; controversial speakers, and campus sexual assault prevention &amp; response – please check out the RPI blog at www.naspa.org/rpi.</a:t>
            </a:r>
          </a:p>
          <a:p>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Before we jump into the details, though, it might be helpful to have some broad background on the federal and state policy environments we’re operating under right now.</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Teri</a:t>
            </a:r>
          </a:p>
        </p:txBody>
      </p:sp>
      <p:sp>
        <p:nvSpPr>
          <p:cNvPr id="4" name="Slide Number Placeholder 3"/>
          <p:cNvSpPr>
            <a:spLocks noGrp="1"/>
          </p:cNvSpPr>
          <p:nvPr>
            <p:ph type="sldNum" sz="quarter" idx="10"/>
          </p:nvPr>
        </p:nvSpPr>
        <p:spPr/>
        <p:txBody>
          <a:bodyPr/>
          <a:lstStyle/>
          <a:p>
            <a:pPr>
              <a:defRPr/>
            </a:pPr>
            <a:fld id="{163FA7E5-084D-40EB-A350-EE05E89742AF}" type="slidenum">
              <a:rPr lang="en-US" smtClean="0"/>
              <a:pPr>
                <a:defRPr/>
              </a:pPr>
              <a:t>17</a:t>
            </a:fld>
            <a:endParaRPr lang="en-US" dirty="0"/>
          </a:p>
        </p:txBody>
      </p:sp>
    </p:spTree>
    <p:extLst>
      <p:ext uri="{BB962C8B-B14F-4D97-AF65-F5344CB8AC3E}">
        <p14:creationId xmlns:p14="http://schemas.microsoft.com/office/powerpoint/2010/main" val="2544850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broad tenets of the GOP gave us some early indication of where the Trump Administration was likely to start taking action. Traditionally, the Republican party is in favor of “smaller government” and generally focuses on enforcement of policies instead of using government to create social services. Specifically, President Trump campaigned on rolling back much of what he considered overreach by President Obama and tightening immigration enforcement. </a:t>
            </a:r>
          </a:p>
          <a:p>
            <a:endParaRPr lang="en-US" baseline="0" dirty="0" smtClean="0"/>
          </a:p>
          <a:p>
            <a:r>
              <a:rPr lang="en-US" baseline="0" dirty="0" smtClean="0"/>
              <a:t>Congressional Republicans were gearing up to have complete control of the House and Senate, given them their first opportunities to follow through on campaign promises to reduce government regulation and return control of policy implementation and </a:t>
            </a:r>
            <a:r>
              <a:rPr lang="en-US" baseline="0" dirty="0" err="1" smtClean="0"/>
              <a:t>decisionmaking</a:t>
            </a:r>
            <a:r>
              <a:rPr lang="en-US" baseline="0" dirty="0" smtClean="0"/>
              <a:t> to the states.</a:t>
            </a:r>
          </a:p>
          <a:p>
            <a:endParaRPr lang="en-US" baseline="0" dirty="0" smtClean="0"/>
          </a:p>
          <a:p>
            <a:r>
              <a:rPr lang="en-US" baseline="0" dirty="0" smtClean="0"/>
              <a:t>Teri</a:t>
            </a:r>
            <a:endParaRPr lang="en-US" dirty="0"/>
          </a:p>
        </p:txBody>
      </p:sp>
      <p:sp>
        <p:nvSpPr>
          <p:cNvPr id="4" name="Slide Number Placeholder 3"/>
          <p:cNvSpPr>
            <a:spLocks noGrp="1"/>
          </p:cNvSpPr>
          <p:nvPr>
            <p:ph type="sldNum" sz="quarter" idx="10"/>
          </p:nvPr>
        </p:nvSpPr>
        <p:spPr/>
        <p:txBody>
          <a:bodyPr/>
          <a:lstStyle/>
          <a:p>
            <a:pPr>
              <a:defRPr/>
            </a:pPr>
            <a:fld id="{163FA7E5-084D-40EB-A350-EE05E89742AF}" type="slidenum">
              <a:rPr lang="en-US" smtClean="0"/>
              <a:pPr>
                <a:defRPr/>
              </a:pPr>
              <a:t>18</a:t>
            </a:fld>
            <a:endParaRPr lang="en-US" dirty="0"/>
          </a:p>
        </p:txBody>
      </p:sp>
    </p:spTree>
    <p:extLst>
      <p:ext uri="{BB962C8B-B14F-4D97-AF65-F5344CB8AC3E}">
        <p14:creationId xmlns:p14="http://schemas.microsoft.com/office/powerpoint/2010/main" val="2461447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Recognizing GOP preferences to leave policy implementation and decision-making with</a:t>
            </a:r>
            <a:r>
              <a:rPr lang="en-US" baseline="0" dirty="0" smtClean="0"/>
              <a:t> the states, the composition of state legislatures has more bearing than it might under a Democrat administration. Additionally, as so much of what happens on campus is governed at the state level (at least for public institutions), understanding state legislatures will help predict the kinds of policy they are more likely to focus on and pass into law.</a:t>
            </a:r>
            <a:endParaRPr lang="en-US" dirty="0" smtClean="0"/>
          </a:p>
          <a:p>
            <a:endParaRPr lang="en-US" dirty="0" smtClean="0"/>
          </a:p>
          <a:p>
            <a:r>
              <a:rPr lang="en-US" dirty="0" smtClean="0"/>
              <a:t>Maps</a:t>
            </a:r>
            <a:r>
              <a:rPr lang="en-US" baseline="0" dirty="0" smtClean="0"/>
              <a:t> showing legislative control: http://www.ncsl.org/research/elections-and-campaigns/2016-pre-and-post-election-state-legislative-control.aspx</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Republicans control both chambers in 32 states (up from 30 in 2016);</a:t>
            </a:r>
            <a:r>
              <a:rPr lang="en-US" baseline="0" dirty="0" smtClean="0"/>
              <a:t> most of the middle of the country, plus NH, AK</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t>Democrats control both chambers in 13 states (up from 12 in 2016);</a:t>
            </a:r>
            <a:r>
              <a:rPr lang="en-US" baseline="0" dirty="0" smtClean="0"/>
              <a:t> most of west coast, New England, except NH, ME (split)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aseline="0" dirty="0" smtClean="0"/>
              <a:t>31 (30? sources conflict) states have party “trifectas” or strongholds where one party holds the governorship, a majority in the state senate, and a majority in the state house; 25 of those are Republican controlled; map: https://ballotpedia.org/Gubernatorial_and_legislative_party_control_of_state_government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Dem: OR, CA, HI, DE, RI (maybe CT? sources conflict)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No trifecta: WA, NV, MT, CO, NM, MN, IL, LA, VA, WV, MD, NC, PA, NY, NJ, MA, VT, MA, ME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baseline="0" dirty="0" smtClean="0"/>
              <a:t>Rep: other 25 states</a:t>
            </a:r>
            <a:endParaRPr lang="en-US" dirty="0" smtClean="0"/>
          </a:p>
          <a:p>
            <a:endParaRPr lang="en-US" dirty="0" smtClean="0"/>
          </a:p>
          <a:p>
            <a:r>
              <a:rPr lang="en-US" dirty="0" smtClean="0"/>
              <a:t>With that background, let’s return to our conversation around issues.</a:t>
            </a:r>
          </a:p>
          <a:p>
            <a:endParaRPr lang="en-US" dirty="0" smtClean="0"/>
          </a:p>
          <a:p>
            <a:r>
              <a:rPr lang="en-US" dirty="0" smtClean="0"/>
              <a:t>Teri</a:t>
            </a:r>
          </a:p>
        </p:txBody>
      </p:sp>
      <p:sp>
        <p:nvSpPr>
          <p:cNvPr id="4" name="Slide Number Placeholder 3"/>
          <p:cNvSpPr>
            <a:spLocks noGrp="1"/>
          </p:cNvSpPr>
          <p:nvPr>
            <p:ph type="sldNum" sz="quarter" idx="10"/>
          </p:nvPr>
        </p:nvSpPr>
        <p:spPr/>
        <p:txBody>
          <a:bodyPr/>
          <a:lstStyle/>
          <a:p>
            <a:pPr>
              <a:defRPr/>
            </a:pPr>
            <a:fld id="{163FA7E5-084D-40EB-A350-EE05E89742AF}" type="slidenum">
              <a:rPr lang="en-US" smtClean="0"/>
              <a:pPr>
                <a:defRPr/>
              </a:pPr>
              <a:t>19</a:t>
            </a:fld>
            <a:endParaRPr lang="en-US" dirty="0"/>
          </a:p>
        </p:txBody>
      </p:sp>
    </p:spTree>
    <p:extLst>
      <p:ext uri="{BB962C8B-B14F-4D97-AF65-F5344CB8AC3E}">
        <p14:creationId xmlns:p14="http://schemas.microsoft.com/office/powerpoint/2010/main" val="455363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Please at this time minimize all other applications so that you can see and hear our presentation today.  Our session today is short,</a:t>
            </a:r>
            <a:r>
              <a:rPr lang="en-US" sz="1200" kern="1200" baseline="0" dirty="0">
                <a:solidFill>
                  <a:schemeClr val="tx1"/>
                </a:solidFill>
                <a:effectLst/>
                <a:latin typeface="+mn-lt"/>
                <a:ea typeface="+mn-ea"/>
                <a:cs typeface="+mn-cs"/>
              </a:rPr>
              <a:t> but I will leave time for questions at the end, which you’ll need your keyboard to enter, so you’ll want to keep that handy.</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2ADC018-9839-4A4E-A573-25242CDBED22}" type="slidenum">
              <a:rPr lang="en-US" smtClean="0"/>
              <a:pPr/>
              <a:t>2</a:t>
            </a:fld>
            <a:endParaRPr lang="en-US" dirty="0"/>
          </a:p>
        </p:txBody>
      </p:sp>
    </p:spTree>
    <p:extLst>
      <p:ext uri="{BB962C8B-B14F-4D97-AF65-F5344CB8AC3E}">
        <p14:creationId xmlns:p14="http://schemas.microsoft.com/office/powerpoint/2010/main" val="3822741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Immigration</a:t>
            </a:r>
            <a:r>
              <a:rPr lang="en-US" baseline="0" dirty="0" smtClean="0"/>
              <a:t> policies broadly writ include policies governing both who can enter the country, including international students, as well as who can stay in the country, with or without options to eventually become citizens. We keep track of policies in both areas as they relate to college campuses, but today we’re going to focus specifically on immigration policies around undocumented individuals, specifically, those individuals who were brought to the US by their parents as children without a legal entry status. These conversations center around a policy known as deferred action for childhood arrivals, known as DACA.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Under the Obama Administration, the Department of Homeland Security implemented DACA as an executive action to allow individuals who were brought into the US as children to register for work permits so they could legally work in the US or attend college. The program included several restrictions – such as not having committed a significant crime – and over the course of the last seven years, has allowed about 750,000 young adults to work or go to college. Many of those individuals have enrolled in college and some have even become employees within student affairs, continuing to support students like them to achieve the American dream.</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However, because DACA was created through the action of an executive agency, it was also subject to reversal through the same power and the Trump Administration announced in early September that it would be ending the policy of deferred action for childhood arrivals effective March 5, 2018. This action was long anticipated, though President Trump had seemed to change his mind on how to handle DACA recipients many times since his campaign, when he promised swift action to end DACA. During the months between his inauguration and his decision to rescind DACA, the air of uncertainty around the program prompted many college campuses to declare themselves as “sanctuary campuses” in support of their undocumented immigrant students, staff, and faculty. Some states subsequently took reciprocal action to punish these campuses for what their state legislatures felt was inappropriate lack of cooperation between campuses and federal immigration officials.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r>
              <a:rPr lang="en-US" baseline="0" dirty="0" smtClean="0"/>
              <a:t>In announcing the rescission of DACA, President Trump called on Congress to pass legislation that would protect undocumented immigrants that arrived as children, but, it’s unclear whether or what legislation may eventually pass.</a:t>
            </a:r>
          </a:p>
          <a:p>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For more on the history of DACA, see our blog post from February: </a:t>
            </a:r>
            <a:r>
              <a:rPr lang="en-US" dirty="0" smtClean="0"/>
              <a:t>RPI blog post: DACA Explained: Why it’s vulnerable under the Trump Administration - https://www.naspa.org/rpi/posts/daca-explained-why-its-vulnerable-under-the-trump-administration</a:t>
            </a:r>
          </a:p>
          <a:p>
            <a:endParaRPr lang="en-US" dirty="0" smtClean="0"/>
          </a:p>
          <a:p>
            <a:r>
              <a:rPr lang="en-US" dirty="0" smtClean="0"/>
              <a:t>DACA</a:t>
            </a:r>
            <a:r>
              <a:rPr lang="en-US" baseline="0" dirty="0" smtClean="0"/>
              <a:t> Set to Expire: </a:t>
            </a:r>
          </a:p>
          <a:p>
            <a:r>
              <a:rPr lang="en-US" dirty="0" smtClean="0"/>
              <a:t>http://www.cnn.com/2017/09/05/politics/white-house-memo-daca-recipients-leave/index.html</a:t>
            </a:r>
          </a:p>
          <a:p>
            <a:endParaRPr lang="en-US" dirty="0" smtClean="0"/>
          </a:p>
          <a:p>
            <a:r>
              <a:rPr lang="en-US" dirty="0" smtClean="0"/>
              <a:t>DA</a:t>
            </a:r>
          </a:p>
        </p:txBody>
      </p:sp>
      <p:sp>
        <p:nvSpPr>
          <p:cNvPr id="4" name="Slide Number Placeholder 3"/>
          <p:cNvSpPr>
            <a:spLocks noGrp="1"/>
          </p:cNvSpPr>
          <p:nvPr>
            <p:ph type="sldNum" sz="quarter" idx="10"/>
          </p:nvPr>
        </p:nvSpPr>
        <p:spPr/>
        <p:txBody>
          <a:bodyPr/>
          <a:lstStyle/>
          <a:p>
            <a:pPr>
              <a:defRPr/>
            </a:pPr>
            <a:fld id="{163FA7E5-084D-40EB-A350-EE05E89742AF}" type="slidenum">
              <a:rPr lang="en-US" smtClean="0"/>
              <a:pPr>
                <a:defRPr/>
              </a:pPr>
              <a:t>20</a:t>
            </a:fld>
            <a:endParaRPr lang="en-US" dirty="0"/>
          </a:p>
        </p:txBody>
      </p:sp>
    </p:spTree>
    <p:extLst>
      <p:ext uri="{BB962C8B-B14F-4D97-AF65-F5344CB8AC3E}">
        <p14:creationId xmlns:p14="http://schemas.microsoft.com/office/powerpoint/2010/main" val="1882184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Institutional advocacy</a:t>
            </a:r>
          </a:p>
          <a:p>
            <a:pPr marL="171450" indent="-171450">
              <a:buFont typeface="Arial" panose="020B0604020202020204" pitchFamily="34" charset="0"/>
              <a:buChar char="•"/>
            </a:pPr>
            <a:r>
              <a:rPr lang="en-US" dirty="0" smtClean="0"/>
              <a:t>Positions that the institution takes officially, usually managed and handled by government affairs &amp; senior leadership, e.g., signing on to community letters regarding funding  for research support, or decisions declaring sanctuary campus</a:t>
            </a:r>
          </a:p>
          <a:p>
            <a:pPr marL="171450" indent="-171450">
              <a:buFont typeface="Arial" panose="020B0604020202020204" pitchFamily="34" charset="0"/>
              <a:buChar char="•"/>
            </a:pPr>
            <a:r>
              <a:rPr lang="en-US" dirty="0" smtClean="0"/>
              <a:t>Within institution advocacy - when creating campus policies and practices, paying intentional heed to equity, impacts on historically underrepresented populations, etc.</a:t>
            </a:r>
            <a:r>
              <a:rPr lang="en-US" baseline="0" dirty="0" smtClean="0"/>
              <a:t> </a:t>
            </a:r>
          </a:p>
          <a:p>
            <a:pPr lvl="1"/>
            <a:r>
              <a:rPr lang="en-US" dirty="0" smtClean="0"/>
              <a:t>Intentional review of policies w/ focus on barriers for undocumented individuals, are these policies still relying</a:t>
            </a:r>
            <a:r>
              <a:rPr lang="en-US" baseline="0" dirty="0" smtClean="0"/>
              <a:t> on DACA, many policies such as in-state tuition will need to be reworked now that DACA has been rescinded and will not provide students with work permits and SSN</a:t>
            </a:r>
            <a:endParaRPr lang="en-US" dirty="0" smtClean="0"/>
          </a:p>
          <a:p>
            <a:pPr lvl="2"/>
            <a:r>
              <a:rPr lang="en-US" dirty="0" smtClean="0"/>
              <a:t>Requirements for driver’s license or SSN?</a:t>
            </a:r>
          </a:p>
          <a:p>
            <a:pPr lvl="2"/>
            <a:r>
              <a:rPr lang="en-US" dirty="0" smtClean="0"/>
              <a:t>Scholarship opportunities</a:t>
            </a:r>
          </a:p>
          <a:p>
            <a:pPr marL="171450" indent="-171450">
              <a:buFont typeface="Arial" panose="020B0604020202020204" pitchFamily="34" charset="0"/>
              <a:buChar char="•"/>
            </a:pP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University of Southern California</a:t>
            </a:r>
            <a:r>
              <a:rPr lang="en-US" baseline="0" dirty="0" smtClean="0"/>
              <a:t> Center for Urban Education Equity Scorecard: https://cue.usc.edu/tools/the-equity-scorecard/</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Teri</a:t>
            </a:r>
            <a:endParaRPr lang="en-US" dirty="0" smtClean="0"/>
          </a:p>
        </p:txBody>
      </p:sp>
      <p:sp>
        <p:nvSpPr>
          <p:cNvPr id="4" name="Slide Number Placeholder 3"/>
          <p:cNvSpPr>
            <a:spLocks noGrp="1"/>
          </p:cNvSpPr>
          <p:nvPr>
            <p:ph type="sldNum" sz="quarter" idx="10"/>
          </p:nvPr>
        </p:nvSpPr>
        <p:spPr/>
        <p:txBody>
          <a:bodyPr/>
          <a:lstStyle/>
          <a:p>
            <a:pPr>
              <a:defRPr/>
            </a:pPr>
            <a:fld id="{163FA7E5-084D-40EB-A350-EE05E89742AF}" type="slidenum">
              <a:rPr lang="en-US" smtClean="0"/>
              <a:pPr>
                <a:defRPr/>
              </a:pPr>
              <a:t>21</a:t>
            </a:fld>
            <a:endParaRPr lang="en-US" dirty="0"/>
          </a:p>
        </p:txBody>
      </p:sp>
    </p:spTree>
    <p:extLst>
      <p:ext uri="{BB962C8B-B14F-4D97-AF65-F5344CB8AC3E}">
        <p14:creationId xmlns:p14="http://schemas.microsoft.com/office/powerpoint/2010/main" val="37987831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Arial" charset="0"/>
                <a:ea typeface="+mn-ea"/>
                <a:cs typeface="+mn-cs"/>
              </a:rPr>
              <a:t>RPI Sanctuary Campuses</a:t>
            </a:r>
            <a:r>
              <a:rPr lang="en-US" sz="1200" kern="1200" baseline="0" dirty="0" smtClean="0">
                <a:solidFill>
                  <a:schemeClr val="tx1"/>
                </a:solidFill>
                <a:effectLst/>
                <a:latin typeface="Arial" charset="0"/>
                <a:ea typeface="+mn-ea"/>
                <a:cs typeface="+mn-cs"/>
              </a:rPr>
              <a:t> Post: https://www.naspa.org/rpi/posts/sanctuary-the-status-of-campus-protections-for-immigrants-and-undocumented</a:t>
            </a:r>
          </a:p>
          <a:p>
            <a:pPr lvl="0"/>
            <a:endParaRPr lang="en-US" sz="1200" kern="1200" dirty="0" smtClean="0">
              <a:solidFill>
                <a:schemeClr val="tx1"/>
              </a:solidFill>
              <a:effectLst/>
              <a:latin typeface="Arial" charset="0"/>
              <a:ea typeface="+mn-ea"/>
              <a:cs typeface="+mn-cs"/>
            </a:endParaRPr>
          </a:p>
          <a:p>
            <a:pPr lvl="0"/>
            <a:r>
              <a:rPr lang="en-US" sz="1200" kern="1200" dirty="0" smtClean="0">
                <a:solidFill>
                  <a:schemeClr val="tx1"/>
                </a:solidFill>
                <a:effectLst/>
                <a:latin typeface="Arial" charset="0"/>
                <a:ea typeface="+mn-ea"/>
                <a:cs typeface="+mn-cs"/>
              </a:rPr>
              <a:t>Washington Post on sanctuary</a:t>
            </a:r>
            <a:r>
              <a:rPr lang="en-US" sz="1200" kern="1200" baseline="0" dirty="0" smtClean="0">
                <a:solidFill>
                  <a:schemeClr val="tx1"/>
                </a:solidFill>
                <a:effectLst/>
                <a:latin typeface="Arial" charset="0"/>
                <a:ea typeface="+mn-ea"/>
                <a:cs typeface="+mn-cs"/>
              </a:rPr>
              <a:t> cities: https://www.washingtonpost.com/graphics/national/sanctuary-cities/</a:t>
            </a:r>
          </a:p>
          <a:p>
            <a:pPr lvl="0"/>
            <a:r>
              <a:rPr lang="en-US" sz="1200" kern="1200" baseline="0" dirty="0" smtClean="0">
                <a:solidFill>
                  <a:schemeClr val="tx1"/>
                </a:solidFill>
                <a:effectLst/>
                <a:latin typeface="Arial" charset="0"/>
                <a:ea typeface="+mn-ea"/>
                <a:cs typeface="+mn-cs"/>
              </a:rPr>
              <a:t>Brookings Institute on sanctuary cities: https://www.brookings.edu/blog/unpacked/2017/02/24/sanctuary-cities-and-trumps-executive-order/</a:t>
            </a:r>
            <a:endParaRPr lang="en-US" sz="1200" kern="1200" dirty="0" smtClean="0">
              <a:solidFill>
                <a:schemeClr val="tx1"/>
              </a:solidFill>
              <a:effectLst/>
              <a:latin typeface="Arial" charset="0"/>
              <a:ea typeface="+mn-ea"/>
              <a:cs typeface="+mn-cs"/>
            </a:endParaRPr>
          </a:p>
          <a:p>
            <a:pPr lvl="0"/>
            <a:endParaRPr lang="en-US" sz="1200" kern="1200" dirty="0" smtClean="0">
              <a:solidFill>
                <a:schemeClr val="tx1"/>
              </a:solidFill>
              <a:effectLst/>
              <a:latin typeface="Arial" charset="0"/>
              <a:ea typeface="+mn-ea"/>
              <a:cs typeface="+mn-cs"/>
            </a:endParaRPr>
          </a:p>
          <a:p>
            <a:pPr>
              <a:buFont typeface="Arial" panose="020B0604020202020204" pitchFamily="34" charset="0"/>
              <a:buChar char="•"/>
            </a:pPr>
            <a:r>
              <a:rPr lang="en-US" sz="2400" dirty="0" smtClean="0"/>
              <a:t>11 states considered 18 anti-sanctuary bills</a:t>
            </a:r>
            <a:endParaRPr lang="en-US" sz="2200" dirty="0" smtClean="0"/>
          </a:p>
          <a:p>
            <a:pPr>
              <a:buFont typeface="Arial" panose="020B0604020202020204" pitchFamily="34" charset="0"/>
              <a:buChar char="•"/>
            </a:pPr>
            <a:r>
              <a:rPr lang="en-US" sz="2400" dirty="0" smtClean="0"/>
              <a:t>Anti-Sanctuary Legislation enacted in IN, MS, TX</a:t>
            </a:r>
          </a:p>
          <a:p>
            <a:pPr lvl="1">
              <a:buFont typeface="Arial" panose="020B0604020202020204" pitchFamily="34" charset="0"/>
              <a:buChar char="•"/>
            </a:pPr>
            <a:r>
              <a:rPr lang="en-US" sz="2200" dirty="0" smtClean="0"/>
              <a:t>Indiana SB 423 prohibits funding for institutions declaring sanctuary status</a:t>
            </a:r>
          </a:p>
          <a:p>
            <a:pPr lvl="1">
              <a:buFont typeface="Arial" panose="020B0604020202020204" pitchFamily="34" charset="0"/>
              <a:buChar char="•"/>
            </a:pPr>
            <a:r>
              <a:rPr lang="en-US" sz="2200" dirty="0" smtClean="0"/>
              <a:t>Mississippi SB 2710 revokes funding from sanctuary cities, agencies, and institutions</a:t>
            </a:r>
          </a:p>
          <a:p>
            <a:pPr lvl="1">
              <a:buFont typeface="Arial" panose="020B0604020202020204" pitchFamily="34" charset="0"/>
              <a:buChar char="•"/>
            </a:pPr>
            <a:r>
              <a:rPr lang="en-US" sz="2200" dirty="0" smtClean="0"/>
              <a:t>Texas SB 4 creates cooperation between local law enforcement, including campus enforcement, and ICE.</a:t>
            </a:r>
          </a:p>
          <a:p>
            <a:pPr lvl="2">
              <a:buFont typeface="Arial" panose="020B0604020202020204" pitchFamily="34" charset="0"/>
              <a:buChar char="•"/>
            </a:pPr>
            <a:r>
              <a:rPr lang="en-US" sz="1800" dirty="0" smtClean="0"/>
              <a:t>Blocked from going into effect by federal judge</a:t>
            </a:r>
          </a:p>
          <a:p>
            <a:pPr lvl="0"/>
            <a:endParaRPr lang="en-US" sz="1200" kern="1200" dirty="0" smtClean="0">
              <a:solidFill>
                <a:schemeClr val="tx1"/>
              </a:solidFill>
              <a:effectLst/>
              <a:latin typeface="Arial" charset="0"/>
              <a:ea typeface="+mn-ea"/>
              <a:cs typeface="+mn-cs"/>
            </a:endParaRPr>
          </a:p>
          <a:p>
            <a:r>
              <a:rPr lang="en-US" sz="1200" b="0" i="0" kern="1200" dirty="0" smtClean="0">
                <a:solidFill>
                  <a:schemeClr val="tx1"/>
                </a:solidFill>
                <a:effectLst/>
                <a:latin typeface="Arial" charset="0"/>
                <a:ea typeface="+mn-ea"/>
                <a:cs typeface="+mn-cs"/>
              </a:rPr>
              <a:t>In the past few months, we have seen 11 states consider 18 pieces of anti-sanctuary legislation that would affect college campuses. 6 states have introduced (pro) sanctuary legislation that extends to college campuses. Of this legislation, 9 pieces have failed, and 15 are pending, and 4 have been enacted. PA HB 14 was removed from the table on 06/22/2017. CA SB 54, a statewide sanctuary bill is in Assembly and was set for its first hearing on 08/23/2017 and placed on suspense file.</a:t>
            </a:r>
            <a:endParaRPr lang="en-US" dirty="0" smtClean="0"/>
          </a:p>
          <a:p>
            <a:endParaRPr lang="en-US" dirty="0" smtClean="0"/>
          </a:p>
          <a:p>
            <a:r>
              <a:rPr lang="en-US" dirty="0" smtClean="0"/>
              <a:t>RPI</a:t>
            </a:r>
            <a:r>
              <a:rPr lang="en-US" baseline="0" dirty="0" smtClean="0"/>
              <a:t> post on sanctuary campuses: https://www.naspa.org/rpi/posts/sanctuary-the-status-of-campus-protections-for-immigrants-and-undocumented</a:t>
            </a:r>
            <a:endParaRPr lang="en-US" dirty="0" smtClean="0"/>
          </a:p>
          <a:p>
            <a:endParaRPr lang="en-US" dirty="0" smtClean="0"/>
          </a:p>
          <a:p>
            <a:r>
              <a:rPr lang="en-US" dirty="0" smtClean="0"/>
              <a:t>Sanctuary Campuse</a:t>
            </a:r>
            <a:r>
              <a:rPr lang="en-US" baseline="0" dirty="0" smtClean="0"/>
              <a:t>s now illegal under IN law:</a:t>
            </a:r>
          </a:p>
          <a:p>
            <a:pPr marL="171450" indent="-171450">
              <a:buFontTx/>
              <a:buChar char="-"/>
            </a:pPr>
            <a:r>
              <a:rPr lang="en-US" baseline="0" dirty="0" smtClean="0"/>
              <a:t>http://indianapublicmedia.org/stateimpact/2017/05/03/sanctuary-campuses-illegal-indiana-law/</a:t>
            </a:r>
          </a:p>
          <a:p>
            <a:pPr marL="171450" indent="-171450">
              <a:buFontTx/>
              <a:buChar char="-"/>
            </a:pPr>
            <a:r>
              <a:rPr lang="en-US" baseline="0" dirty="0" smtClean="0"/>
              <a:t>IN SB 423 (https://s3.amazonaws.com/fn-document-service/file-by-sha384/cb6b72c3c3868c4b5f05369ddfeba155c5565b38e786e7ea401c79a09ed6386f54140e71049fa3f96a24e614ef867339)</a:t>
            </a:r>
          </a:p>
          <a:p>
            <a:pPr marL="171450" indent="-171450">
              <a:buFontTx/>
              <a:buChar char="-"/>
            </a:pPr>
            <a:endParaRPr lang="en-US" baseline="0" dirty="0" smtClean="0"/>
          </a:p>
          <a:p>
            <a:pPr marL="0" indent="0">
              <a:buFontTx/>
              <a:buNone/>
            </a:pPr>
            <a:r>
              <a:rPr lang="en-US" baseline="0" dirty="0" smtClean="0"/>
              <a:t>No sanctuary for undocumented immigrants (MS): </a:t>
            </a:r>
          </a:p>
          <a:p>
            <a:pPr marL="0" indent="0">
              <a:buFontTx/>
              <a:buNone/>
            </a:pPr>
            <a:r>
              <a:rPr lang="en-US" baseline="0" dirty="0" smtClean="0"/>
              <a:t>-https://mississippitoday.org/2017/03/27/anti-sanctuary-cities-bill-signed-into-law/</a:t>
            </a:r>
          </a:p>
          <a:p>
            <a:r>
              <a:rPr lang="en-US" baseline="0" dirty="0" smtClean="0"/>
              <a:t>-MS SB 2710 (http://billstatus.ls.state.ms.us/documents/2017/html/SB/2700-2799/SB2710SG.htm)</a:t>
            </a:r>
          </a:p>
          <a:p>
            <a:endParaRPr lang="en-US" dirty="0" smtClean="0"/>
          </a:p>
          <a:p>
            <a:r>
              <a:rPr lang="en-US" dirty="0" smtClean="0"/>
              <a:t>TX targets sanctuary</a:t>
            </a:r>
            <a:r>
              <a:rPr lang="en-US" baseline="0" dirty="0" smtClean="0"/>
              <a:t> cities: </a:t>
            </a:r>
          </a:p>
          <a:p>
            <a:r>
              <a:rPr lang="en-US" baseline="0" dirty="0" smtClean="0"/>
              <a:t>-http://www.npr.org/sections/thetwo-way/2017/05/08/527344804/texas-gov-abbott-signs-measure-targeting-sanctuary-cities</a:t>
            </a:r>
          </a:p>
          <a:p>
            <a:r>
              <a:rPr lang="en-US" baseline="0" dirty="0" smtClean="0"/>
              <a:t>-TX SB 4 (https://s3.amazonaws.com/fn-document-service/file-by-sha384/1c0475c6a7ce4c54bf6f7b519a44e88fb39772de027a512c7179e21961370223adccd92f5fd012c5913c27c8d3afffff)</a:t>
            </a:r>
          </a:p>
          <a:p>
            <a:r>
              <a:rPr lang="en-US" baseline="0" dirty="0" smtClean="0"/>
              <a:t>-TX SB 4 Blocked from implementation: https://www.bloomberg.com/news/articles/2017-08-31/texas-s-harsh-sanctuary-city-ban-blocked-by-federal-judge</a:t>
            </a:r>
          </a:p>
          <a:p>
            <a:pPr lvl="0"/>
            <a:endParaRPr lang="en-US" sz="1200" kern="1200" dirty="0" smtClean="0">
              <a:solidFill>
                <a:schemeClr val="tx1"/>
              </a:solidFill>
              <a:effectLst/>
              <a:latin typeface="Arial" charset="0"/>
              <a:ea typeface="+mn-ea"/>
              <a:cs typeface="+mn-cs"/>
            </a:endParaRPr>
          </a:p>
          <a:p>
            <a:pPr>
              <a:buFont typeface="Arial" panose="020B0604020202020204" pitchFamily="34" charset="0"/>
              <a:buChar char="•"/>
            </a:pPr>
            <a:r>
              <a:rPr lang="en-US" sz="2400" dirty="0" smtClean="0"/>
              <a:t>Pro-Sanctuary Legislation</a:t>
            </a:r>
          </a:p>
          <a:p>
            <a:pPr lvl="1">
              <a:buFont typeface="Arial" panose="020B0604020202020204" pitchFamily="34" charset="0"/>
              <a:buChar char="•"/>
            </a:pPr>
            <a:r>
              <a:rPr lang="en-US" sz="2200" dirty="0" smtClean="0"/>
              <a:t>6 states have introduced sanctuary </a:t>
            </a:r>
            <a:r>
              <a:rPr lang="en-US" sz="2200" b="1" dirty="0" smtClean="0"/>
              <a:t>city</a:t>
            </a:r>
            <a:r>
              <a:rPr lang="en-US" sz="2200" dirty="0" smtClean="0"/>
              <a:t> legislation that extend to college campuses.</a:t>
            </a:r>
          </a:p>
          <a:p>
            <a:pPr lvl="1">
              <a:buFont typeface="Arial" panose="020B0604020202020204" pitchFamily="34" charset="0"/>
              <a:buChar char="•"/>
            </a:pPr>
            <a:r>
              <a:rPr lang="en-US" sz="2200" dirty="0" smtClean="0"/>
              <a:t>4 states have pending statewide sanctuary legislation (CA, CT, IL, NV)</a:t>
            </a:r>
          </a:p>
          <a:p>
            <a:pPr lvl="1">
              <a:buFont typeface="Arial" panose="020B0604020202020204" pitchFamily="34" charset="0"/>
              <a:buChar char="•"/>
            </a:pPr>
            <a:r>
              <a:rPr lang="en-US" sz="2200" dirty="0" smtClean="0"/>
              <a:t>NY enacted pro-sanctuary</a:t>
            </a:r>
          </a:p>
          <a:p>
            <a:pPr lvl="0"/>
            <a:endParaRPr lang="en-US" sz="1200" kern="1200" baseline="0" dirty="0" smtClean="0">
              <a:solidFill>
                <a:schemeClr val="tx1"/>
              </a:solidFill>
              <a:effectLst/>
              <a:latin typeface="Arial" charset="0"/>
              <a:ea typeface="+mn-ea"/>
              <a:cs typeface="+mn-cs"/>
            </a:endParaRPr>
          </a:p>
          <a:p>
            <a:pPr lvl="0"/>
            <a:r>
              <a:rPr lang="en-US" sz="1200" kern="1200" dirty="0" smtClean="0">
                <a:solidFill>
                  <a:schemeClr val="tx1"/>
                </a:solidFill>
                <a:effectLst/>
                <a:latin typeface="Arial" charset="0"/>
                <a:ea typeface="+mn-ea"/>
                <a:cs typeface="+mn-cs"/>
              </a:rPr>
              <a:t>ICE’s sensitive</a:t>
            </a:r>
            <a:r>
              <a:rPr lang="en-US" sz="1200" kern="1200" baseline="0" dirty="0" smtClean="0">
                <a:solidFill>
                  <a:schemeClr val="tx1"/>
                </a:solidFill>
                <a:effectLst/>
                <a:latin typeface="Arial" charset="0"/>
                <a:ea typeface="+mn-ea"/>
                <a:cs typeface="+mn-cs"/>
              </a:rPr>
              <a:t> locations policy: https://www.ice.gov/doclib/sevis/pdf/bcm1703-05.pdf</a:t>
            </a:r>
          </a:p>
          <a:p>
            <a:pPr lvl="0"/>
            <a:r>
              <a:rPr lang="en-US" sz="1200" kern="1200" baseline="0" dirty="0" smtClean="0">
                <a:solidFill>
                  <a:schemeClr val="tx1"/>
                </a:solidFill>
                <a:effectLst/>
                <a:latin typeface="Arial" charset="0"/>
                <a:ea typeface="+mn-ea"/>
                <a:cs typeface="+mn-cs"/>
              </a:rPr>
              <a:t>“</a:t>
            </a:r>
            <a:r>
              <a:rPr lang="en-US" dirty="0" smtClean="0"/>
              <a:t>enforcement actions at sensitive locations should generally be avoided, and requires either prior approval from an appropriate supervisory official or exigent circumstances necessitating immediate action”</a:t>
            </a:r>
            <a:endParaRPr lang="en-US" sz="1200" kern="1200" dirty="0" smtClean="0">
              <a:solidFill>
                <a:schemeClr val="tx1"/>
              </a:solidFill>
              <a:effectLst/>
              <a:latin typeface="Arial" charset="0"/>
              <a:ea typeface="+mn-ea"/>
              <a:cs typeface="+mn-cs"/>
            </a:endParaRPr>
          </a:p>
          <a:p>
            <a:pPr lvl="0"/>
            <a:endParaRPr lang="en-US" sz="1200" kern="1200" dirty="0" smtClean="0">
              <a:solidFill>
                <a:schemeClr val="tx1"/>
              </a:solidFill>
              <a:effectLst/>
              <a:latin typeface="Arial" charset="0"/>
              <a:ea typeface="+mn-ea"/>
              <a:cs typeface="+mn-cs"/>
            </a:endParaRPr>
          </a:p>
          <a:p>
            <a:pPr lvl="0"/>
            <a:r>
              <a:rPr lang="en-US" sz="1200" kern="1200" dirty="0" smtClean="0">
                <a:solidFill>
                  <a:schemeClr val="tx1"/>
                </a:solidFill>
                <a:effectLst/>
                <a:latin typeface="Arial" charset="0"/>
                <a:ea typeface="+mn-ea"/>
                <a:cs typeface="+mn-cs"/>
              </a:rPr>
              <a:t>ILRC Immigration Detainers Legal Update (local/campus police not required</a:t>
            </a:r>
            <a:r>
              <a:rPr lang="en-US" sz="1200" kern="1200" baseline="0" dirty="0" smtClean="0">
                <a:solidFill>
                  <a:schemeClr val="tx1"/>
                </a:solidFill>
                <a:effectLst/>
                <a:latin typeface="Arial" charset="0"/>
                <a:ea typeface="+mn-ea"/>
                <a:cs typeface="+mn-cs"/>
              </a:rPr>
              <a:t> to detain): https://www.ilrc.org/sites/default/files/resources/detainers_legal_update_october_2016.pdf</a:t>
            </a:r>
            <a:endParaRPr lang="en-US" sz="1200" kern="1200" dirty="0" smtClean="0">
              <a:solidFill>
                <a:schemeClr val="tx1"/>
              </a:solidFill>
              <a:effectLst/>
              <a:latin typeface="Arial" charset="0"/>
              <a:ea typeface="+mn-ea"/>
              <a:cs typeface="+mn-cs"/>
            </a:endParaRPr>
          </a:p>
          <a:p>
            <a:pPr lvl="0"/>
            <a:endParaRPr lang="en-US" sz="1200" kern="1200" baseline="0" dirty="0" smtClean="0">
              <a:solidFill>
                <a:schemeClr val="tx1"/>
              </a:solidFill>
              <a:effectLst/>
              <a:latin typeface="Arial" charset="0"/>
              <a:ea typeface="+mn-ea"/>
              <a:cs typeface="+mn-cs"/>
            </a:endParaRPr>
          </a:p>
          <a:p>
            <a:pPr lvl="0"/>
            <a:r>
              <a:rPr lang="en-US" sz="1200" kern="1200" baseline="0" dirty="0" smtClean="0">
                <a:solidFill>
                  <a:schemeClr val="tx1"/>
                </a:solidFill>
                <a:effectLst/>
                <a:latin typeface="Arial" charset="0"/>
                <a:ea typeface="+mn-ea"/>
                <a:cs typeface="+mn-cs"/>
              </a:rPr>
              <a:t>Teri</a:t>
            </a:r>
          </a:p>
        </p:txBody>
      </p:sp>
      <p:sp>
        <p:nvSpPr>
          <p:cNvPr id="4" name="Slide Number Placeholder 3"/>
          <p:cNvSpPr>
            <a:spLocks noGrp="1"/>
          </p:cNvSpPr>
          <p:nvPr>
            <p:ph type="sldNum" sz="quarter" idx="10"/>
          </p:nvPr>
        </p:nvSpPr>
        <p:spPr/>
        <p:txBody>
          <a:bodyPr/>
          <a:lstStyle/>
          <a:p>
            <a:pPr>
              <a:defRPr/>
            </a:pPr>
            <a:fld id="{163FA7E5-084D-40EB-A350-EE05E89742AF}" type="slidenum">
              <a:rPr lang="en-US" smtClean="0"/>
              <a:pPr>
                <a:defRPr/>
              </a:pPr>
              <a:t>22</a:t>
            </a:fld>
            <a:endParaRPr lang="en-US" dirty="0"/>
          </a:p>
        </p:txBody>
      </p:sp>
    </p:spTree>
    <p:extLst>
      <p:ext uri="{BB962C8B-B14F-4D97-AF65-F5344CB8AC3E}">
        <p14:creationId xmlns:p14="http://schemas.microsoft.com/office/powerpoint/2010/main" val="1602426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Arial" charset="0"/>
                <a:ea typeface="+mn-ea"/>
                <a:cs typeface="+mn-cs"/>
              </a:rPr>
              <a:t>RPI Sanctuary Campuses</a:t>
            </a:r>
            <a:r>
              <a:rPr lang="en-US" sz="1200" kern="1200" baseline="0" dirty="0" smtClean="0">
                <a:solidFill>
                  <a:schemeClr val="tx1"/>
                </a:solidFill>
                <a:effectLst/>
                <a:latin typeface="Arial" charset="0"/>
                <a:ea typeface="+mn-ea"/>
                <a:cs typeface="+mn-cs"/>
              </a:rPr>
              <a:t> Post: https://www.naspa.org/rpi/posts/sanctuary-the-status-of-campus-protections-for-immigrants-and-undocumented</a:t>
            </a:r>
          </a:p>
          <a:p>
            <a:pPr lvl="0"/>
            <a:endParaRPr lang="en-US" sz="1200" kern="1200" dirty="0" smtClean="0">
              <a:solidFill>
                <a:schemeClr val="tx1"/>
              </a:solidFill>
              <a:effectLst/>
              <a:latin typeface="Arial" charset="0"/>
              <a:ea typeface="+mn-ea"/>
              <a:cs typeface="+mn-cs"/>
            </a:endParaRPr>
          </a:p>
          <a:p>
            <a:pPr lvl="0"/>
            <a:r>
              <a:rPr lang="en-US" sz="1200" kern="1200" dirty="0" smtClean="0">
                <a:solidFill>
                  <a:schemeClr val="tx1"/>
                </a:solidFill>
                <a:effectLst/>
                <a:latin typeface="Arial" charset="0"/>
                <a:ea typeface="+mn-ea"/>
                <a:cs typeface="+mn-cs"/>
              </a:rPr>
              <a:t>Washington Post on sanctuary</a:t>
            </a:r>
            <a:r>
              <a:rPr lang="en-US" sz="1200" kern="1200" baseline="0" dirty="0" smtClean="0">
                <a:solidFill>
                  <a:schemeClr val="tx1"/>
                </a:solidFill>
                <a:effectLst/>
                <a:latin typeface="Arial" charset="0"/>
                <a:ea typeface="+mn-ea"/>
                <a:cs typeface="+mn-cs"/>
              </a:rPr>
              <a:t> cities: https://www.washingtonpost.com/graphics/national/sanctuary-cities/</a:t>
            </a:r>
          </a:p>
          <a:p>
            <a:pPr lvl="0"/>
            <a:r>
              <a:rPr lang="en-US" sz="1200" kern="1200" baseline="0" dirty="0" smtClean="0">
                <a:solidFill>
                  <a:schemeClr val="tx1"/>
                </a:solidFill>
                <a:effectLst/>
                <a:latin typeface="Arial" charset="0"/>
                <a:ea typeface="+mn-ea"/>
                <a:cs typeface="+mn-cs"/>
              </a:rPr>
              <a:t>Brookings Institute on sanctuary cities: https://www.brookings.edu/blog/unpacked/2017/02/24/sanctuary-cities-and-trumps-executive-order/</a:t>
            </a:r>
            <a:endParaRPr lang="en-US" sz="1200" kern="1200" dirty="0" smtClean="0">
              <a:solidFill>
                <a:schemeClr val="tx1"/>
              </a:solidFill>
              <a:effectLst/>
              <a:latin typeface="Arial" charset="0"/>
              <a:ea typeface="+mn-ea"/>
              <a:cs typeface="+mn-cs"/>
            </a:endParaRPr>
          </a:p>
          <a:p>
            <a:pPr lvl="0"/>
            <a:endParaRPr lang="en-US" sz="1200" kern="1200" dirty="0" smtClean="0">
              <a:solidFill>
                <a:schemeClr val="tx1"/>
              </a:solidFill>
              <a:effectLst/>
              <a:latin typeface="Arial" charset="0"/>
              <a:ea typeface="+mn-ea"/>
              <a:cs typeface="+mn-cs"/>
            </a:endParaRPr>
          </a:p>
          <a:p>
            <a:pPr>
              <a:buFont typeface="Arial" panose="020B0604020202020204" pitchFamily="34" charset="0"/>
              <a:buChar char="•"/>
            </a:pPr>
            <a:r>
              <a:rPr lang="en-US" sz="2400" dirty="0" smtClean="0"/>
              <a:t>11 states considered 18 anti-sanctuary bills</a:t>
            </a:r>
            <a:endParaRPr lang="en-US" sz="2200" dirty="0" smtClean="0"/>
          </a:p>
          <a:p>
            <a:pPr>
              <a:buFont typeface="Arial" panose="020B0604020202020204" pitchFamily="34" charset="0"/>
              <a:buChar char="•"/>
            </a:pPr>
            <a:r>
              <a:rPr lang="en-US" sz="2400" dirty="0" smtClean="0"/>
              <a:t>Anti-Sanctuary Legislation enacted in IN, MS, TX</a:t>
            </a:r>
          </a:p>
          <a:p>
            <a:pPr lvl="1">
              <a:buFont typeface="Arial" panose="020B0604020202020204" pitchFamily="34" charset="0"/>
              <a:buChar char="•"/>
            </a:pPr>
            <a:r>
              <a:rPr lang="en-US" sz="2200" dirty="0" smtClean="0"/>
              <a:t>Indiana SB 423 prohibits funding for institutions declaring sanctuary status</a:t>
            </a:r>
          </a:p>
          <a:p>
            <a:pPr lvl="1">
              <a:buFont typeface="Arial" panose="020B0604020202020204" pitchFamily="34" charset="0"/>
              <a:buChar char="•"/>
            </a:pPr>
            <a:r>
              <a:rPr lang="en-US" sz="2200" dirty="0" smtClean="0"/>
              <a:t>Mississippi SB 2710 revokes funding from sanctuary cities, agencies, and institutions</a:t>
            </a:r>
          </a:p>
          <a:p>
            <a:pPr lvl="1">
              <a:buFont typeface="Arial" panose="020B0604020202020204" pitchFamily="34" charset="0"/>
              <a:buChar char="•"/>
            </a:pPr>
            <a:r>
              <a:rPr lang="en-US" sz="2200" dirty="0" smtClean="0"/>
              <a:t>Texas SB 4 creates cooperation between local law enforcement, including campus enforcement, and ICE.</a:t>
            </a:r>
          </a:p>
          <a:p>
            <a:pPr lvl="2">
              <a:buFont typeface="Arial" panose="020B0604020202020204" pitchFamily="34" charset="0"/>
              <a:buChar char="•"/>
            </a:pPr>
            <a:r>
              <a:rPr lang="en-US" sz="1800" dirty="0" smtClean="0"/>
              <a:t>Blocked from going into effect by federal judge</a:t>
            </a:r>
          </a:p>
          <a:p>
            <a:pPr lvl="0"/>
            <a:endParaRPr lang="en-US" sz="1200" kern="1200" dirty="0" smtClean="0">
              <a:solidFill>
                <a:schemeClr val="tx1"/>
              </a:solidFill>
              <a:effectLst/>
              <a:latin typeface="Arial" charset="0"/>
              <a:ea typeface="+mn-ea"/>
              <a:cs typeface="+mn-cs"/>
            </a:endParaRPr>
          </a:p>
          <a:p>
            <a:r>
              <a:rPr lang="en-US" sz="1200" b="0" i="0" kern="1200" dirty="0" smtClean="0">
                <a:solidFill>
                  <a:schemeClr val="tx1"/>
                </a:solidFill>
                <a:effectLst/>
                <a:latin typeface="Arial" charset="0"/>
                <a:ea typeface="+mn-ea"/>
                <a:cs typeface="+mn-cs"/>
              </a:rPr>
              <a:t>In the past few months, we have seen 11 states consider 18 pieces of anti-sanctuary legislation that would affect college campuses. 6 states have introduced (pro) sanctuary legislation that extends to college campuses. Of this legislation, 9 pieces have failed, and 15 are pending, and 4 have been enacted. PA HB 14 was removed from the table on 06/22/2017. CA SB 54, a statewide sanctuary bill is in Assembly and was set for its first hearing on 08/23/2017 and placed on suspense file.</a:t>
            </a:r>
            <a:endParaRPr lang="en-US" dirty="0" smtClean="0"/>
          </a:p>
          <a:p>
            <a:endParaRPr lang="en-US" dirty="0" smtClean="0"/>
          </a:p>
          <a:p>
            <a:r>
              <a:rPr lang="en-US" dirty="0" smtClean="0"/>
              <a:t>RPI</a:t>
            </a:r>
            <a:r>
              <a:rPr lang="en-US" baseline="0" dirty="0" smtClean="0"/>
              <a:t> post on sanctuary campuses: https://www.naspa.org/rpi/posts/sanctuary-the-status-of-campus-protections-for-immigrants-and-undocumented</a:t>
            </a:r>
            <a:endParaRPr lang="en-US" dirty="0" smtClean="0"/>
          </a:p>
          <a:p>
            <a:endParaRPr lang="en-US" dirty="0" smtClean="0"/>
          </a:p>
          <a:p>
            <a:r>
              <a:rPr lang="en-US" dirty="0" smtClean="0"/>
              <a:t>Sanctuary Campuse</a:t>
            </a:r>
            <a:r>
              <a:rPr lang="en-US" baseline="0" dirty="0" smtClean="0"/>
              <a:t>s now illegal under IN law:</a:t>
            </a:r>
          </a:p>
          <a:p>
            <a:pPr marL="171450" indent="-171450">
              <a:buFontTx/>
              <a:buChar char="-"/>
            </a:pPr>
            <a:r>
              <a:rPr lang="en-US" baseline="0" dirty="0" smtClean="0"/>
              <a:t>http://indianapublicmedia.org/stateimpact/2017/05/03/sanctuary-campuses-illegal-indiana-law/</a:t>
            </a:r>
          </a:p>
          <a:p>
            <a:pPr marL="171450" indent="-171450">
              <a:buFontTx/>
              <a:buChar char="-"/>
            </a:pPr>
            <a:r>
              <a:rPr lang="en-US" baseline="0" dirty="0" smtClean="0"/>
              <a:t>IN SB 423 (https://s3.amazonaws.com/fn-document-service/file-by-sha384/cb6b72c3c3868c4b5f05369ddfeba155c5565b38e786e7ea401c79a09ed6386f54140e71049fa3f96a24e614ef867339)</a:t>
            </a:r>
          </a:p>
          <a:p>
            <a:pPr marL="171450" indent="-171450">
              <a:buFontTx/>
              <a:buChar char="-"/>
            </a:pPr>
            <a:endParaRPr lang="en-US" baseline="0" dirty="0" smtClean="0"/>
          </a:p>
          <a:p>
            <a:pPr marL="0" indent="0">
              <a:buFontTx/>
              <a:buNone/>
            </a:pPr>
            <a:r>
              <a:rPr lang="en-US" baseline="0" dirty="0" smtClean="0"/>
              <a:t>No sanctuary for undocumented immigrants (MS): </a:t>
            </a:r>
          </a:p>
          <a:p>
            <a:pPr marL="0" indent="0">
              <a:buFontTx/>
              <a:buNone/>
            </a:pPr>
            <a:r>
              <a:rPr lang="en-US" baseline="0" dirty="0" smtClean="0"/>
              <a:t>-https://mississippitoday.org/2017/03/27/anti-sanctuary-cities-bill-signed-into-law/</a:t>
            </a:r>
          </a:p>
          <a:p>
            <a:r>
              <a:rPr lang="en-US" baseline="0" dirty="0" smtClean="0"/>
              <a:t>-MS SB 2710 (http://billstatus.ls.state.ms.us/documents/2017/html/SB/2700-2799/SB2710SG.htm)</a:t>
            </a:r>
          </a:p>
          <a:p>
            <a:endParaRPr lang="en-US" dirty="0" smtClean="0"/>
          </a:p>
          <a:p>
            <a:r>
              <a:rPr lang="en-US" dirty="0" smtClean="0"/>
              <a:t>TX targets sanctuary</a:t>
            </a:r>
            <a:r>
              <a:rPr lang="en-US" baseline="0" dirty="0" smtClean="0"/>
              <a:t> cities: </a:t>
            </a:r>
          </a:p>
          <a:p>
            <a:r>
              <a:rPr lang="en-US" baseline="0" dirty="0" smtClean="0"/>
              <a:t>-http://www.npr.org/sections/thetwo-way/2017/05/08/527344804/texas-gov-abbott-signs-measure-targeting-sanctuary-cities</a:t>
            </a:r>
          </a:p>
          <a:p>
            <a:r>
              <a:rPr lang="en-US" baseline="0" dirty="0" smtClean="0"/>
              <a:t>-TX SB 4 (https://s3.amazonaws.com/fn-document-service/file-by-sha384/1c0475c6a7ce4c54bf6f7b519a44e88fb39772de027a512c7179e21961370223adccd92f5fd012c5913c27c8d3afffff)</a:t>
            </a:r>
          </a:p>
          <a:p>
            <a:r>
              <a:rPr lang="en-US" baseline="0" dirty="0" smtClean="0"/>
              <a:t>-TX SB 4 Blocked from implementation: https://www.bloomberg.com/news/articles/2017-08-31/texas-s-harsh-sanctuary-city-ban-blocked-by-federal-judge</a:t>
            </a:r>
          </a:p>
          <a:p>
            <a:pPr lvl="0"/>
            <a:endParaRPr lang="en-US" sz="1200" kern="1200" dirty="0" smtClean="0">
              <a:solidFill>
                <a:schemeClr val="tx1"/>
              </a:solidFill>
              <a:effectLst/>
              <a:latin typeface="Arial" charset="0"/>
              <a:ea typeface="+mn-ea"/>
              <a:cs typeface="+mn-cs"/>
            </a:endParaRPr>
          </a:p>
          <a:p>
            <a:pPr>
              <a:buFont typeface="Arial" panose="020B0604020202020204" pitchFamily="34" charset="0"/>
              <a:buChar char="•"/>
            </a:pPr>
            <a:r>
              <a:rPr lang="en-US" sz="2400" dirty="0" smtClean="0"/>
              <a:t>Pro-Sanctuary Legislation</a:t>
            </a:r>
          </a:p>
          <a:p>
            <a:pPr lvl="1">
              <a:buFont typeface="Arial" panose="020B0604020202020204" pitchFamily="34" charset="0"/>
              <a:buChar char="•"/>
            </a:pPr>
            <a:r>
              <a:rPr lang="en-US" sz="2200" dirty="0" smtClean="0"/>
              <a:t>6 states have introduced sanctuary </a:t>
            </a:r>
            <a:r>
              <a:rPr lang="en-US" sz="2200" b="1" dirty="0" smtClean="0"/>
              <a:t>city</a:t>
            </a:r>
            <a:r>
              <a:rPr lang="en-US" sz="2200" dirty="0" smtClean="0"/>
              <a:t> legislation that extend to college campuses.</a:t>
            </a:r>
          </a:p>
          <a:p>
            <a:pPr lvl="1">
              <a:buFont typeface="Arial" panose="020B0604020202020204" pitchFamily="34" charset="0"/>
              <a:buChar char="•"/>
            </a:pPr>
            <a:r>
              <a:rPr lang="en-US" sz="2200" dirty="0" smtClean="0"/>
              <a:t>4 states have pending statewide sanctuary legislation (CA, CT, IL, NV)</a:t>
            </a:r>
          </a:p>
          <a:p>
            <a:pPr lvl="1">
              <a:buFont typeface="Arial" panose="020B0604020202020204" pitchFamily="34" charset="0"/>
              <a:buChar char="•"/>
            </a:pPr>
            <a:r>
              <a:rPr lang="en-US" sz="2200" dirty="0" smtClean="0"/>
              <a:t>NY enacted pro-sanctuary</a:t>
            </a:r>
          </a:p>
          <a:p>
            <a:pPr lvl="0"/>
            <a:endParaRPr lang="en-US" sz="1200" kern="1200" baseline="0" dirty="0" smtClean="0">
              <a:solidFill>
                <a:schemeClr val="tx1"/>
              </a:solidFill>
              <a:effectLst/>
              <a:latin typeface="Arial" charset="0"/>
              <a:ea typeface="+mn-ea"/>
              <a:cs typeface="+mn-cs"/>
            </a:endParaRPr>
          </a:p>
          <a:p>
            <a:pPr lvl="0"/>
            <a:r>
              <a:rPr lang="en-US" sz="1200" kern="1200" dirty="0" smtClean="0">
                <a:solidFill>
                  <a:schemeClr val="tx1"/>
                </a:solidFill>
                <a:effectLst/>
                <a:latin typeface="Arial" charset="0"/>
                <a:ea typeface="+mn-ea"/>
                <a:cs typeface="+mn-cs"/>
              </a:rPr>
              <a:t>ICE’s sensitive</a:t>
            </a:r>
            <a:r>
              <a:rPr lang="en-US" sz="1200" kern="1200" baseline="0" dirty="0" smtClean="0">
                <a:solidFill>
                  <a:schemeClr val="tx1"/>
                </a:solidFill>
                <a:effectLst/>
                <a:latin typeface="Arial" charset="0"/>
                <a:ea typeface="+mn-ea"/>
                <a:cs typeface="+mn-cs"/>
              </a:rPr>
              <a:t> locations policy: https://www.ice.gov/doclib/sevis/pdf/bcm1703-05.pdf</a:t>
            </a:r>
          </a:p>
          <a:p>
            <a:pPr lvl="0"/>
            <a:r>
              <a:rPr lang="en-US" sz="1200" kern="1200" baseline="0" dirty="0" smtClean="0">
                <a:solidFill>
                  <a:schemeClr val="tx1"/>
                </a:solidFill>
                <a:effectLst/>
                <a:latin typeface="Arial" charset="0"/>
                <a:ea typeface="+mn-ea"/>
                <a:cs typeface="+mn-cs"/>
              </a:rPr>
              <a:t>“</a:t>
            </a:r>
            <a:r>
              <a:rPr lang="en-US" dirty="0" smtClean="0"/>
              <a:t>enforcement actions at sensitive locations should generally be avoided, and requires either prior approval from an appropriate supervisory official or exigent circumstances necessitating immediate action”</a:t>
            </a:r>
            <a:endParaRPr lang="en-US" sz="1200" kern="1200" dirty="0" smtClean="0">
              <a:solidFill>
                <a:schemeClr val="tx1"/>
              </a:solidFill>
              <a:effectLst/>
              <a:latin typeface="Arial" charset="0"/>
              <a:ea typeface="+mn-ea"/>
              <a:cs typeface="+mn-cs"/>
            </a:endParaRPr>
          </a:p>
          <a:p>
            <a:pPr lvl="0"/>
            <a:endParaRPr lang="en-US" sz="1200" kern="1200" dirty="0" smtClean="0">
              <a:solidFill>
                <a:schemeClr val="tx1"/>
              </a:solidFill>
              <a:effectLst/>
              <a:latin typeface="Arial" charset="0"/>
              <a:ea typeface="+mn-ea"/>
              <a:cs typeface="+mn-cs"/>
            </a:endParaRPr>
          </a:p>
          <a:p>
            <a:pPr lvl="0"/>
            <a:r>
              <a:rPr lang="en-US" sz="1200" kern="1200" dirty="0" smtClean="0">
                <a:solidFill>
                  <a:schemeClr val="tx1"/>
                </a:solidFill>
                <a:effectLst/>
                <a:latin typeface="Arial" charset="0"/>
                <a:ea typeface="+mn-ea"/>
                <a:cs typeface="+mn-cs"/>
              </a:rPr>
              <a:t>ILRC Immigration Detainers Legal Update (local/campus police not required</a:t>
            </a:r>
            <a:r>
              <a:rPr lang="en-US" sz="1200" kern="1200" baseline="0" dirty="0" smtClean="0">
                <a:solidFill>
                  <a:schemeClr val="tx1"/>
                </a:solidFill>
                <a:effectLst/>
                <a:latin typeface="Arial" charset="0"/>
                <a:ea typeface="+mn-ea"/>
                <a:cs typeface="+mn-cs"/>
              </a:rPr>
              <a:t> to detain): https://www.ilrc.org/sites/default/files/resources/detainers_legal_update_october_2016.pdf</a:t>
            </a:r>
            <a:endParaRPr lang="en-US" sz="1200" kern="1200" dirty="0" smtClean="0">
              <a:solidFill>
                <a:schemeClr val="tx1"/>
              </a:solidFill>
              <a:effectLst/>
              <a:latin typeface="Arial" charset="0"/>
              <a:ea typeface="+mn-ea"/>
              <a:cs typeface="+mn-cs"/>
            </a:endParaRPr>
          </a:p>
          <a:p>
            <a:pPr lvl="0"/>
            <a:endParaRPr lang="en-US" sz="1200" kern="1200" baseline="0" dirty="0" smtClean="0">
              <a:solidFill>
                <a:schemeClr val="tx1"/>
              </a:solidFill>
              <a:effectLst/>
              <a:latin typeface="Arial" charset="0"/>
              <a:ea typeface="+mn-ea"/>
              <a:cs typeface="+mn-cs"/>
            </a:endParaRPr>
          </a:p>
          <a:p>
            <a:pPr lvl="0"/>
            <a:r>
              <a:rPr lang="en-US" sz="1200" kern="1200" baseline="0" dirty="0" smtClean="0">
                <a:solidFill>
                  <a:schemeClr val="tx1"/>
                </a:solidFill>
                <a:effectLst/>
                <a:latin typeface="Arial" charset="0"/>
                <a:ea typeface="+mn-ea"/>
                <a:cs typeface="+mn-cs"/>
              </a:rPr>
              <a:t>Teri</a:t>
            </a:r>
          </a:p>
        </p:txBody>
      </p:sp>
      <p:sp>
        <p:nvSpPr>
          <p:cNvPr id="4" name="Slide Number Placeholder 3"/>
          <p:cNvSpPr>
            <a:spLocks noGrp="1"/>
          </p:cNvSpPr>
          <p:nvPr>
            <p:ph type="sldNum" sz="quarter" idx="10"/>
          </p:nvPr>
        </p:nvSpPr>
        <p:spPr/>
        <p:txBody>
          <a:bodyPr/>
          <a:lstStyle/>
          <a:p>
            <a:pPr>
              <a:defRPr/>
            </a:pPr>
            <a:fld id="{163FA7E5-084D-40EB-A350-EE05E89742AF}" type="slidenum">
              <a:rPr lang="en-US" smtClean="0"/>
              <a:pPr>
                <a:defRPr/>
              </a:pPr>
              <a:t>23</a:t>
            </a:fld>
            <a:endParaRPr lang="en-US" dirty="0"/>
          </a:p>
        </p:txBody>
      </p:sp>
    </p:spTree>
    <p:extLst>
      <p:ext uri="{BB962C8B-B14F-4D97-AF65-F5344CB8AC3E}">
        <p14:creationId xmlns:p14="http://schemas.microsoft.com/office/powerpoint/2010/main" val="1694768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Undocumented</a:t>
            </a:r>
            <a:r>
              <a:rPr lang="en-US" baseline="0" dirty="0" smtClean="0"/>
              <a:t> Immigrants and Allies KC: </a:t>
            </a:r>
            <a:r>
              <a:rPr lang="en-US" dirty="0" smtClean="0"/>
              <a:t>https://www.naspa.org/constituent-groups/kcs/undocumented-immigrants-and-allies</a:t>
            </a:r>
          </a:p>
          <a:p>
            <a:endParaRPr lang="en-US" dirty="0" smtClean="0"/>
          </a:p>
          <a:p>
            <a:endParaRPr lang="en-US" b="0" dirty="0" smtClean="0">
              <a:effectLst/>
            </a:endParaRPr>
          </a:p>
          <a:p>
            <a:pPr lvl="1" rtl="0" fontAlgn="base"/>
            <a:r>
              <a:rPr lang="en-US" sz="1200" b="0" i="0" u="none" strike="noStrike" kern="1200" dirty="0" smtClean="0">
                <a:solidFill>
                  <a:schemeClr val="tx1"/>
                </a:solidFill>
                <a:effectLst/>
                <a:latin typeface="Arial" charset="0"/>
                <a:ea typeface="+mn-ea"/>
                <a:cs typeface="+mn-cs"/>
              </a:rPr>
              <a:t>Audit academic program requirements for challenges or barriers</a:t>
            </a:r>
          </a:p>
          <a:p>
            <a:pPr lvl="2" rtl="0" fontAlgn="base"/>
            <a:r>
              <a:rPr lang="en-US" sz="1200" b="0" i="0" u="none" strike="noStrike" kern="1200" dirty="0" smtClean="0">
                <a:solidFill>
                  <a:schemeClr val="tx1"/>
                </a:solidFill>
                <a:effectLst/>
                <a:latin typeface="Arial" charset="0"/>
                <a:ea typeface="+mn-ea"/>
                <a:cs typeface="+mn-cs"/>
              </a:rPr>
              <a:t>Forms asking about citizenship status, SSN, etc.</a:t>
            </a:r>
          </a:p>
          <a:p>
            <a:pPr lvl="1" rtl="0" fontAlgn="base"/>
            <a:r>
              <a:rPr lang="en-US" sz="1200" b="0" i="0" u="none" strike="noStrike" kern="1200" dirty="0" smtClean="0">
                <a:solidFill>
                  <a:schemeClr val="tx1"/>
                </a:solidFill>
                <a:effectLst/>
                <a:latin typeface="Arial" charset="0"/>
                <a:ea typeface="+mn-ea"/>
                <a:cs typeface="+mn-cs"/>
              </a:rPr>
              <a:t>Compilation of “safe” faculty and staff who are knowledgeable and can support students</a:t>
            </a:r>
          </a:p>
          <a:p>
            <a:pPr lvl="1" rtl="0" fontAlgn="base"/>
            <a:r>
              <a:rPr lang="en-US" sz="1200" b="0" i="0" u="none" strike="noStrike" kern="1200" dirty="0" smtClean="0">
                <a:solidFill>
                  <a:schemeClr val="tx1"/>
                </a:solidFill>
                <a:effectLst/>
                <a:latin typeface="Arial" charset="0"/>
                <a:ea typeface="+mn-ea"/>
                <a:cs typeface="+mn-cs"/>
              </a:rPr>
              <a:t>Trainings to ensure that students feel safe in classroom (insensitive comments)</a:t>
            </a:r>
          </a:p>
          <a:p>
            <a:pPr lvl="1" rtl="0" fontAlgn="base"/>
            <a:r>
              <a:rPr lang="en-US" sz="1200" b="0" i="0" u="none" strike="noStrike" kern="1200" dirty="0" smtClean="0">
                <a:solidFill>
                  <a:schemeClr val="tx1"/>
                </a:solidFill>
                <a:effectLst/>
                <a:latin typeface="Arial" charset="0"/>
                <a:ea typeface="+mn-ea"/>
                <a:cs typeface="+mn-cs"/>
              </a:rPr>
              <a:t>Ensure that opportunities and experiences are equitable regardless of immigration status</a:t>
            </a:r>
          </a:p>
          <a:p>
            <a:pPr lvl="1" rtl="0" fontAlgn="base"/>
            <a:endParaRPr lang="en-US" sz="1200" b="0" i="0" u="none" strike="noStrike" kern="1200" dirty="0" smtClean="0">
              <a:solidFill>
                <a:schemeClr val="tx1"/>
              </a:solidFill>
              <a:effectLst/>
              <a:latin typeface="Arial" charset="0"/>
              <a:ea typeface="+mn-ea"/>
              <a:cs typeface="+mn-cs"/>
            </a:endParaRPr>
          </a:p>
          <a:p>
            <a:pPr lvl="1" rtl="0" fontAlgn="base"/>
            <a:r>
              <a:rPr lang="en-US" sz="1200" b="0" i="0" u="none" strike="noStrike" kern="1200" dirty="0" smtClean="0">
                <a:solidFill>
                  <a:schemeClr val="tx1"/>
                </a:solidFill>
                <a:effectLst/>
                <a:latin typeface="Arial" charset="0"/>
                <a:ea typeface="+mn-ea"/>
                <a:cs typeface="+mn-cs"/>
              </a:rPr>
              <a:t>While</a:t>
            </a:r>
            <a:r>
              <a:rPr lang="en-US" sz="1200" b="0" i="0" u="none" strike="noStrike" kern="1200" baseline="0" dirty="0" smtClean="0">
                <a:solidFill>
                  <a:schemeClr val="tx1"/>
                </a:solidFill>
                <a:effectLst/>
                <a:latin typeface="Arial" charset="0"/>
                <a:ea typeface="+mn-ea"/>
                <a:cs typeface="+mn-cs"/>
              </a:rPr>
              <a:t> avoiding a good vs. bad immigrant narrative. All immigrants deserve basic human rights, regardless of status. </a:t>
            </a:r>
            <a:endParaRPr lang="en-US" sz="1200" b="0" i="0" u="none" strike="noStrike" kern="1200" dirty="0" smtClean="0">
              <a:solidFill>
                <a:schemeClr val="tx1"/>
              </a:solidFill>
              <a:effectLst/>
              <a:latin typeface="Arial" charset="0"/>
              <a:ea typeface="+mn-ea"/>
              <a:cs typeface="+mn-cs"/>
            </a:endParaRPr>
          </a:p>
          <a:p>
            <a:endParaRPr lang="en-US" dirty="0" smtClean="0"/>
          </a:p>
          <a:p>
            <a:endParaRPr lang="en-US" dirty="0" smtClean="0"/>
          </a:p>
          <a:p>
            <a:pPr lvl="0"/>
            <a:r>
              <a:rPr lang="en-US" dirty="0" smtClean="0"/>
              <a:t>RPI Public</a:t>
            </a:r>
            <a:r>
              <a:rPr lang="en-US" baseline="0" dirty="0" smtClean="0"/>
              <a:t> Policy Briefing on DACA and Undocumented Students: </a:t>
            </a:r>
            <a:r>
              <a:rPr lang="en-US" sz="1200" kern="1200" dirty="0" smtClean="0">
                <a:solidFill>
                  <a:schemeClr val="tx1"/>
                </a:solidFill>
                <a:effectLst/>
                <a:latin typeface="Arial" charset="0"/>
                <a:ea typeface="+mn-ea"/>
                <a:cs typeface="+mn-cs"/>
              </a:rPr>
              <a:t>You can access the slides and a recording of the briefing, </a:t>
            </a:r>
            <a:r>
              <a:rPr lang="en-US" sz="1200" b="1" kern="1200" dirty="0" smtClean="0">
                <a:solidFill>
                  <a:schemeClr val="tx1"/>
                </a:solidFill>
                <a:effectLst/>
                <a:latin typeface="Arial" charset="0"/>
                <a:ea typeface="+mn-ea"/>
                <a:cs typeface="+mn-cs"/>
              </a:rPr>
              <a:t>along with an</a:t>
            </a:r>
            <a:r>
              <a:rPr lang="en-US" sz="1200" b="1" kern="1200" baseline="0" dirty="0" smtClean="0">
                <a:solidFill>
                  <a:schemeClr val="tx1"/>
                </a:solidFill>
                <a:effectLst/>
                <a:latin typeface="Arial" charset="0"/>
                <a:ea typeface="+mn-ea"/>
                <a:cs typeface="+mn-cs"/>
              </a:rPr>
              <a:t> FAQ with additional resources for supporting undocumented individuals on campus,</a:t>
            </a:r>
            <a:r>
              <a:rPr lang="en-US" sz="1200" kern="1200" dirty="0" smtClean="0">
                <a:solidFill>
                  <a:schemeClr val="tx1"/>
                </a:solidFill>
                <a:effectLst/>
                <a:latin typeface="Arial" charset="0"/>
                <a:ea typeface="+mn-ea"/>
                <a:cs typeface="+mn-cs"/>
              </a:rPr>
              <a:t> from the </a:t>
            </a:r>
            <a:r>
              <a:rPr lang="en-US" sz="1200" u="sng" kern="1200" dirty="0" smtClean="0">
                <a:solidFill>
                  <a:schemeClr val="tx1"/>
                </a:solidFill>
                <a:effectLst/>
                <a:latin typeface="Arial" charset="0"/>
                <a:ea typeface="+mn-ea"/>
                <a:cs typeface="+mn-cs"/>
                <a:hlinkClick r:id="rId3"/>
              </a:rPr>
              <a:t>NASPA Online Learning Center</a:t>
            </a:r>
            <a:r>
              <a:rPr lang="en-US" sz="1200" u="none" kern="1200" dirty="0" smtClean="0">
                <a:solidFill>
                  <a:schemeClr val="tx1"/>
                </a:solidFill>
                <a:effectLst/>
                <a:latin typeface="Arial" charset="0"/>
                <a:ea typeface="+mn-ea"/>
                <a:cs typeface="+mn-cs"/>
              </a:rPr>
              <a:t>:</a:t>
            </a:r>
            <a:r>
              <a:rPr lang="en-US" sz="1200" u="none" kern="1200" baseline="0" dirty="0" smtClean="0">
                <a:solidFill>
                  <a:schemeClr val="tx1"/>
                </a:solidFill>
                <a:effectLst/>
                <a:latin typeface="Arial" charset="0"/>
                <a:ea typeface="+mn-ea"/>
                <a:cs typeface="+mn-cs"/>
              </a:rPr>
              <a:t> https://olc.naspa.org/</a:t>
            </a:r>
            <a:endParaRPr lang="en-US" sz="1200" kern="1200" dirty="0" smtClean="0">
              <a:solidFill>
                <a:schemeClr val="tx1"/>
              </a:solidFill>
              <a:effectLst/>
              <a:latin typeface="Arial" charset="0"/>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If you’re not already registered for the Public Policy Briefing Series, you’ll need to </a:t>
            </a:r>
            <a:r>
              <a:rPr lang="en-US" sz="1200" u="sng" kern="1200" dirty="0" smtClean="0">
                <a:solidFill>
                  <a:schemeClr val="tx1"/>
                </a:solidFill>
                <a:effectLst/>
                <a:latin typeface="Arial" charset="0"/>
                <a:ea typeface="+mn-ea"/>
                <a:cs typeface="+mn-cs"/>
                <a:hlinkClick r:id="rId4"/>
              </a:rPr>
              <a:t>register</a:t>
            </a:r>
            <a:r>
              <a:rPr lang="en-US" sz="1200" u="none" kern="1200" dirty="0" smtClean="0">
                <a:solidFill>
                  <a:schemeClr val="tx1"/>
                </a:solidFill>
                <a:effectLst/>
                <a:latin typeface="Arial" charset="0"/>
                <a:ea typeface="+mn-ea"/>
                <a:cs typeface="+mn-cs"/>
              </a:rPr>
              <a:t>:</a:t>
            </a:r>
            <a:r>
              <a:rPr lang="en-US" sz="1200" u="none" kern="1200" baseline="0" dirty="0" smtClean="0">
                <a:solidFill>
                  <a:schemeClr val="tx1"/>
                </a:solidFill>
                <a:effectLst/>
                <a:latin typeface="Arial" charset="0"/>
                <a:ea typeface="+mn-ea"/>
                <a:cs typeface="+mn-cs"/>
              </a:rPr>
              <a:t> https://olc.naspa.org/catalog/naspa-policy-briefing-series</a:t>
            </a:r>
            <a:endParaRPr lang="en-US" sz="1200" kern="1200" dirty="0" smtClean="0">
              <a:solidFill>
                <a:schemeClr val="tx1"/>
              </a:solidFill>
              <a:effectLst/>
              <a:latin typeface="Arial" charset="0"/>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Once registered, you can access the series by logging into the </a:t>
            </a:r>
            <a:r>
              <a:rPr lang="en-US" sz="1200" u="sng" kern="1200" dirty="0" smtClean="0">
                <a:solidFill>
                  <a:schemeClr val="tx1"/>
                </a:solidFill>
                <a:effectLst/>
                <a:latin typeface="Arial" charset="0"/>
                <a:ea typeface="+mn-ea"/>
                <a:cs typeface="+mn-cs"/>
                <a:hlinkClick r:id="rId3"/>
              </a:rPr>
              <a:t>NASPA Online Learning Center</a:t>
            </a:r>
            <a:r>
              <a:rPr lang="en-US" sz="1200" kern="1200" dirty="0" smtClean="0">
                <a:solidFill>
                  <a:schemeClr val="tx1"/>
                </a:solidFill>
                <a:effectLst/>
                <a:latin typeface="Arial" charset="0"/>
                <a:ea typeface="+mn-ea"/>
                <a:cs typeface="+mn-cs"/>
              </a:rPr>
              <a:t>. You’ll need to sign in with your NAPSA user name and password (if you aren’t still logged in from when you registered), and will then see your dashboard.</a:t>
            </a:r>
          </a:p>
          <a:p>
            <a:pPr marL="171450" lvl="0" indent="-171450">
              <a:buFont typeface="Arial" panose="020B0604020202020204" pitchFamily="34" charset="0"/>
              <a:buChar char="•"/>
            </a:pPr>
            <a:r>
              <a:rPr lang="en-US" sz="1200" kern="1200" dirty="0" smtClean="0">
                <a:solidFill>
                  <a:schemeClr val="tx1"/>
                </a:solidFill>
                <a:effectLst/>
                <a:latin typeface="Arial" charset="0"/>
                <a:ea typeface="+mn-ea"/>
                <a:cs typeface="+mn-cs"/>
              </a:rPr>
              <a:t>For most people, the dashboard will bring you automatically to your “enrolled” events, and you should see “NASPA Policy Briefing Series” in that list.  If not, you can click on “Enrolled” from the menu in the upper center of the page and select it from there.</a:t>
            </a:r>
          </a:p>
          <a:p>
            <a:pPr marL="171450" indent="-171450">
              <a:buFont typeface="Arial" panose="020B0604020202020204" pitchFamily="34" charset="0"/>
              <a:buChar char="•"/>
            </a:pPr>
            <a:endParaRPr lang="en-US" dirty="0" smtClean="0"/>
          </a:p>
          <a:p>
            <a:pPr marL="0" indent="0">
              <a:buFont typeface="Arial" panose="020B0604020202020204" pitchFamily="34" charset="0"/>
              <a:buNone/>
            </a:pPr>
            <a:r>
              <a:rPr lang="en-US" dirty="0" smtClean="0"/>
              <a:t>DA</a:t>
            </a:r>
          </a:p>
        </p:txBody>
      </p:sp>
      <p:sp>
        <p:nvSpPr>
          <p:cNvPr id="4" name="Slide Number Placeholder 3"/>
          <p:cNvSpPr>
            <a:spLocks noGrp="1"/>
          </p:cNvSpPr>
          <p:nvPr>
            <p:ph type="sldNum" sz="quarter" idx="10"/>
          </p:nvPr>
        </p:nvSpPr>
        <p:spPr/>
        <p:txBody>
          <a:bodyPr/>
          <a:lstStyle/>
          <a:p>
            <a:pPr>
              <a:defRPr/>
            </a:pPr>
            <a:fld id="{163FA7E5-084D-40EB-A350-EE05E89742AF}" type="slidenum">
              <a:rPr lang="en-US" smtClean="0"/>
              <a:pPr>
                <a:defRPr/>
              </a:pPr>
              <a:t>24</a:t>
            </a:fld>
            <a:endParaRPr lang="en-US" dirty="0"/>
          </a:p>
        </p:txBody>
      </p:sp>
    </p:spTree>
    <p:extLst>
      <p:ext uri="{BB962C8B-B14F-4D97-AF65-F5344CB8AC3E}">
        <p14:creationId xmlns:p14="http://schemas.microsoft.com/office/powerpoint/2010/main" val="630599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Proposed legislation to protect Dreamers</a:t>
            </a:r>
          </a:p>
          <a:p>
            <a:pPr lvl="1"/>
            <a:r>
              <a:rPr lang="en-US" dirty="0" smtClean="0"/>
              <a:t>DREAM Act 2017</a:t>
            </a:r>
          </a:p>
          <a:p>
            <a:pPr lvl="1"/>
            <a:r>
              <a:rPr lang="en-US" dirty="0" smtClean="0"/>
              <a:t>BRIDGE Act</a:t>
            </a:r>
          </a:p>
          <a:p>
            <a:pPr lvl="1"/>
            <a:r>
              <a:rPr lang="en-US" dirty="0" smtClean="0"/>
              <a:t>American Hope Act 2017</a:t>
            </a:r>
          </a:p>
          <a:p>
            <a:pPr lvl="1"/>
            <a:r>
              <a:rPr lang="en-US" dirty="0" smtClean="0"/>
              <a:t>Recognizing America’s Children Act</a:t>
            </a:r>
          </a:p>
          <a:p>
            <a:r>
              <a:rPr lang="en-US" dirty="0" smtClean="0"/>
              <a:t>Proposed legislation to reform immigration</a:t>
            </a:r>
          </a:p>
          <a:p>
            <a:pPr lvl="1"/>
            <a:r>
              <a:rPr lang="en-US" dirty="0" smtClean="0"/>
              <a:t>David Oliver Act</a:t>
            </a:r>
          </a:p>
          <a:p>
            <a:endParaRPr lang="en-US" sz="1200" kern="1200" dirty="0" smtClean="0">
              <a:solidFill>
                <a:schemeClr val="tx1"/>
              </a:solidFill>
              <a:effectLst/>
              <a:latin typeface="Arial" charset="0"/>
              <a:ea typeface="+mn-ea"/>
              <a:cs typeface="+mn-cs"/>
            </a:endParaRPr>
          </a:p>
          <a:p>
            <a:r>
              <a:rPr lang="en-US" sz="1200" kern="1200" dirty="0" smtClean="0">
                <a:solidFill>
                  <a:schemeClr val="tx1"/>
                </a:solidFill>
                <a:effectLst/>
                <a:latin typeface="Arial" charset="0"/>
                <a:ea typeface="+mn-ea"/>
                <a:cs typeface="+mn-cs"/>
              </a:rPr>
              <a:t>DREAM ACT </a:t>
            </a:r>
          </a:p>
          <a:p>
            <a:r>
              <a:rPr lang="en-US" sz="1200" kern="1200" dirty="0" smtClean="0">
                <a:solidFill>
                  <a:schemeClr val="tx1"/>
                </a:solidFill>
                <a:effectLst/>
                <a:latin typeface="Arial" charset="0"/>
                <a:ea typeface="+mn-ea"/>
                <a:cs typeface="+mn-cs"/>
              </a:rPr>
              <a:t>-Primary Sponsors: Sen. Lindsey Graham (R-SC) and Sen. Richard Durbin (D-IL)</a:t>
            </a:r>
          </a:p>
          <a:p>
            <a:r>
              <a:rPr lang="en-US" sz="1200" kern="1200" dirty="0" smtClean="0">
                <a:solidFill>
                  <a:schemeClr val="tx1"/>
                </a:solidFill>
                <a:effectLst/>
                <a:latin typeface="Arial" charset="0"/>
                <a:ea typeface="+mn-ea"/>
                <a:cs typeface="+mn-cs"/>
              </a:rPr>
              <a:t>-Latest Action: Introduced to the Senate on 07/19/2017, bill text availability to the public in progress</a:t>
            </a:r>
          </a:p>
          <a:p>
            <a:r>
              <a:rPr lang="en-US" sz="1200" kern="1200" dirty="0" smtClean="0">
                <a:solidFill>
                  <a:schemeClr val="tx1"/>
                </a:solidFill>
                <a:effectLst/>
                <a:latin typeface="Arial" charset="0"/>
                <a:ea typeface="+mn-ea"/>
                <a:cs typeface="+mn-cs"/>
              </a:rPr>
              <a:t>The Dream Act would allow these young people to earn lawful permanent residence and eventually American citizenship if they: </a:t>
            </a:r>
          </a:p>
          <a:p>
            <a:pPr lvl="0"/>
            <a:r>
              <a:rPr lang="en-US" sz="1200" kern="1200" dirty="0" smtClean="0">
                <a:solidFill>
                  <a:schemeClr val="tx1"/>
                </a:solidFill>
                <a:effectLst/>
                <a:latin typeface="Arial" charset="0"/>
                <a:ea typeface="+mn-ea"/>
                <a:cs typeface="+mn-cs"/>
              </a:rPr>
              <a:t>Are longtime residents who came to the U.S. as children;</a:t>
            </a:r>
          </a:p>
          <a:p>
            <a:pPr lvl="0"/>
            <a:r>
              <a:rPr lang="en-US" sz="1200" kern="1200" dirty="0" smtClean="0">
                <a:solidFill>
                  <a:schemeClr val="tx1"/>
                </a:solidFill>
                <a:effectLst/>
                <a:latin typeface="Arial" charset="0"/>
                <a:ea typeface="+mn-ea"/>
                <a:cs typeface="+mn-cs"/>
              </a:rPr>
              <a:t>Graduate from high school or obtain a GED;</a:t>
            </a:r>
          </a:p>
          <a:p>
            <a:pPr lvl="0"/>
            <a:r>
              <a:rPr lang="en-US" sz="1200" kern="1200" dirty="0" smtClean="0">
                <a:solidFill>
                  <a:schemeClr val="tx1"/>
                </a:solidFill>
                <a:effectLst/>
                <a:latin typeface="Arial" charset="0"/>
                <a:ea typeface="+mn-ea"/>
                <a:cs typeface="+mn-cs"/>
              </a:rPr>
              <a:t>Pursue higher education, work lawfully for at least three years, or serve in the military;</a:t>
            </a:r>
          </a:p>
          <a:p>
            <a:pPr lvl="0"/>
            <a:r>
              <a:rPr lang="en-US" sz="1200" kern="1200" dirty="0" smtClean="0">
                <a:solidFill>
                  <a:schemeClr val="tx1"/>
                </a:solidFill>
                <a:effectLst/>
                <a:latin typeface="Arial" charset="0"/>
                <a:ea typeface="+mn-ea"/>
                <a:cs typeface="+mn-cs"/>
              </a:rPr>
              <a:t>Pass security and law enforcement background checks and pay a reasonable application fee;</a:t>
            </a:r>
          </a:p>
          <a:p>
            <a:pPr lvl="0"/>
            <a:r>
              <a:rPr lang="en-US" sz="1200" kern="1200" dirty="0" smtClean="0">
                <a:solidFill>
                  <a:schemeClr val="tx1"/>
                </a:solidFill>
                <a:effectLst/>
                <a:latin typeface="Arial" charset="0"/>
                <a:ea typeface="+mn-ea"/>
                <a:cs typeface="+mn-cs"/>
              </a:rPr>
              <a:t>Demonstrate proficiency in the English language and a knowledge of United States history; and</a:t>
            </a:r>
          </a:p>
          <a:p>
            <a:pPr lvl="0"/>
            <a:r>
              <a:rPr lang="en-US" sz="1200" kern="1200" dirty="0" smtClean="0">
                <a:solidFill>
                  <a:schemeClr val="tx1"/>
                </a:solidFill>
                <a:effectLst/>
                <a:latin typeface="Arial" charset="0"/>
                <a:ea typeface="+mn-ea"/>
                <a:cs typeface="+mn-cs"/>
              </a:rPr>
              <a:t>Have not committed a felony or other serious crimes and do not pose a threat to our country.</a:t>
            </a:r>
          </a:p>
          <a:p>
            <a:endParaRPr lang="en-US" sz="1200" b="0" i="0" kern="1200" dirty="0" smtClean="0">
              <a:solidFill>
                <a:schemeClr val="tx1"/>
              </a:solidFill>
              <a:effectLst/>
              <a:latin typeface="Arial" charset="0"/>
              <a:ea typeface="+mn-ea"/>
              <a:cs typeface="+mn-cs"/>
            </a:endParaRPr>
          </a:p>
          <a:p>
            <a:pPr fontAlgn="auto"/>
            <a:r>
              <a:rPr lang="en-US" sz="1200" b="0" i="0" kern="1200" dirty="0" smtClean="0">
                <a:solidFill>
                  <a:schemeClr val="tx1"/>
                </a:solidFill>
                <a:effectLst/>
                <a:latin typeface="Arial" charset="0"/>
                <a:ea typeface="+mn-ea"/>
                <a:cs typeface="+mn-cs"/>
              </a:rPr>
              <a:t>Before</a:t>
            </a:r>
            <a:r>
              <a:rPr lang="en-US" sz="1200" b="0" i="0" kern="1200" baseline="0" dirty="0" smtClean="0">
                <a:solidFill>
                  <a:schemeClr val="tx1"/>
                </a:solidFill>
                <a:effectLst/>
                <a:latin typeface="Arial" charset="0"/>
                <a:ea typeface="+mn-ea"/>
                <a:cs typeface="+mn-cs"/>
              </a:rPr>
              <a:t> </a:t>
            </a:r>
            <a:r>
              <a:rPr lang="en-US" sz="1200" b="0" i="0" kern="1200" dirty="0" smtClean="0">
                <a:solidFill>
                  <a:schemeClr val="tx1"/>
                </a:solidFill>
                <a:effectLst/>
                <a:latin typeface="Arial" charset="0"/>
                <a:ea typeface="+mn-ea"/>
                <a:cs typeface="+mn-cs"/>
              </a:rPr>
              <a:t>August recess, two different bills got introduced to address the status of DACA recipients — in addition to the two that were introduced during previous DACA scares.</a:t>
            </a:r>
          </a:p>
          <a:p>
            <a:pPr fontAlgn="auto"/>
            <a:endParaRPr lang="en-US" sz="1200" b="0" i="0" kern="1200" dirty="0" smtClean="0">
              <a:solidFill>
                <a:schemeClr val="tx1"/>
              </a:solidFill>
              <a:effectLst/>
              <a:latin typeface="Arial" charset="0"/>
              <a:ea typeface="+mn-ea"/>
              <a:cs typeface="+mn-cs"/>
            </a:endParaRPr>
          </a:p>
          <a:p>
            <a:r>
              <a:rPr lang="en-US" sz="1200" b="0" i="0" kern="1200" dirty="0" smtClean="0">
                <a:solidFill>
                  <a:schemeClr val="tx1"/>
                </a:solidFill>
                <a:effectLst/>
                <a:latin typeface="Arial" charset="0"/>
                <a:ea typeface="+mn-ea"/>
                <a:cs typeface="+mn-cs"/>
              </a:rPr>
              <a:t>American</a:t>
            </a:r>
            <a:r>
              <a:rPr lang="en-US" sz="1200" b="0" i="0" kern="1200" baseline="0" dirty="0" smtClean="0">
                <a:solidFill>
                  <a:schemeClr val="tx1"/>
                </a:solidFill>
                <a:effectLst/>
                <a:latin typeface="Arial" charset="0"/>
                <a:ea typeface="+mn-ea"/>
                <a:cs typeface="+mn-cs"/>
              </a:rPr>
              <a:t> Hope Act</a:t>
            </a:r>
            <a:endParaRPr lang="en-US" sz="1200" b="0" i="0" kern="1200" dirty="0" smtClean="0">
              <a:solidFill>
                <a:schemeClr val="tx1"/>
              </a:solidFill>
              <a:effectLst/>
              <a:latin typeface="Arial" charset="0"/>
              <a:ea typeface="+mn-ea"/>
              <a:cs typeface="+mn-cs"/>
            </a:endParaRPr>
          </a:p>
          <a:p>
            <a:r>
              <a:rPr lang="en-US" sz="1200" b="0" i="0" kern="1200" dirty="0" smtClean="0">
                <a:solidFill>
                  <a:schemeClr val="tx1"/>
                </a:solidFill>
                <a:effectLst/>
                <a:latin typeface="Arial" charset="0"/>
                <a:ea typeface="+mn-ea"/>
                <a:cs typeface="+mn-cs"/>
              </a:rPr>
              <a:t>In an effort unveiled Friday, members of the Congressional Hispanic Caucus (among 117 original co-sponsors) introduced the American Hope Act in late July, which would open a pathway to citizenship for “</a:t>
            </a:r>
            <a:r>
              <a:rPr lang="en-US" sz="1200" b="0" i="0" kern="1200" dirty="0" err="1" smtClean="0">
                <a:solidFill>
                  <a:schemeClr val="tx1"/>
                </a:solidFill>
                <a:effectLst/>
                <a:latin typeface="Arial" charset="0"/>
                <a:ea typeface="+mn-ea"/>
                <a:cs typeface="+mn-cs"/>
              </a:rPr>
              <a:t>DREAMers</a:t>
            </a:r>
            <a:r>
              <a:rPr lang="en-US" sz="1200" b="0" i="0" kern="1200" dirty="0" smtClean="0">
                <a:solidFill>
                  <a:schemeClr val="tx1"/>
                </a:solidFill>
                <a:effectLst/>
                <a:latin typeface="Arial" charset="0"/>
                <a:ea typeface="+mn-ea"/>
                <a:cs typeface="+mn-cs"/>
              </a:rPr>
              <a:t>” — young immigrants who arrived in the country before their 18th birthday and before December 31, 2016 who meet certain conditions.</a:t>
            </a:r>
            <a:endParaRPr lang="en-US" dirty="0" smtClean="0"/>
          </a:p>
          <a:p>
            <a:endParaRPr lang="en-US" dirty="0" smtClean="0"/>
          </a:p>
          <a:p>
            <a:r>
              <a:rPr lang="en-US" dirty="0" smtClean="0"/>
              <a:t>BRIDGE</a:t>
            </a:r>
            <a:r>
              <a:rPr lang="en-US" baseline="0" dirty="0" smtClean="0"/>
              <a:t> Act: https://www.nilc.org/issues/daca/faq-bridge-act/</a:t>
            </a:r>
            <a:endParaRPr lang="en-US" sz="1200" b="0" i="0" kern="1200" dirty="0" smtClean="0">
              <a:solidFill>
                <a:schemeClr val="tx1"/>
              </a:solidFill>
              <a:effectLst/>
              <a:latin typeface="Arial" charset="0"/>
              <a:ea typeface="+mn-ea"/>
              <a:cs typeface="+mn-cs"/>
            </a:endParaRPr>
          </a:p>
          <a:p>
            <a:pPr fontAlgn="auto"/>
            <a:endParaRPr lang="en-US" sz="1200" b="0" i="0" kern="1200" dirty="0" smtClean="0">
              <a:solidFill>
                <a:schemeClr val="tx1"/>
              </a:solidFill>
              <a:effectLst/>
              <a:latin typeface="Arial" charset="0"/>
              <a:ea typeface="+mn-ea"/>
              <a:cs typeface="+mn-cs"/>
            </a:endParaRPr>
          </a:p>
          <a:p>
            <a:pPr fontAlgn="auto"/>
            <a:r>
              <a:rPr lang="en-US" sz="1200" b="0" i="0" kern="1200" dirty="0" smtClean="0">
                <a:solidFill>
                  <a:schemeClr val="tx1"/>
                </a:solidFill>
                <a:effectLst/>
                <a:latin typeface="Arial" charset="0"/>
                <a:ea typeface="+mn-ea"/>
                <a:cs typeface="+mn-cs"/>
              </a:rPr>
              <a:t>Some of the bills are more bipartisan than others; House Democrats’ American Hope Act is the broadest bill yet proposed to deal with the </a:t>
            </a:r>
            <a:r>
              <a:rPr lang="en-US" sz="1200" b="0" i="0" kern="1200" dirty="0" err="1" smtClean="0">
                <a:solidFill>
                  <a:schemeClr val="tx1"/>
                </a:solidFill>
                <a:effectLst/>
                <a:latin typeface="Arial" charset="0"/>
                <a:ea typeface="+mn-ea"/>
                <a:cs typeface="+mn-cs"/>
              </a:rPr>
              <a:t>DREAMers</a:t>
            </a:r>
            <a:r>
              <a:rPr lang="en-US" sz="1200" b="0" i="0" kern="1200" dirty="0" smtClean="0">
                <a:solidFill>
                  <a:schemeClr val="tx1"/>
                </a:solidFill>
                <a:effectLst/>
                <a:latin typeface="Arial" charset="0"/>
                <a:ea typeface="+mn-ea"/>
                <a:cs typeface="+mn-cs"/>
              </a:rPr>
              <a:t>, while the Recognizing America’s Children (RAC) Act from a group of moderate House Republicans places moderate restrictions on </a:t>
            </a:r>
            <a:r>
              <a:rPr lang="en-US" sz="1200" b="0" i="0" kern="1200" dirty="0" err="1" smtClean="0">
                <a:solidFill>
                  <a:schemeClr val="tx1"/>
                </a:solidFill>
                <a:effectLst/>
                <a:latin typeface="Arial" charset="0"/>
                <a:ea typeface="+mn-ea"/>
                <a:cs typeface="+mn-cs"/>
              </a:rPr>
              <a:t>DREAMers</a:t>
            </a:r>
            <a:r>
              <a:rPr lang="en-US" sz="1200" b="0" i="0" kern="1200" dirty="0" smtClean="0">
                <a:solidFill>
                  <a:schemeClr val="tx1"/>
                </a:solidFill>
                <a:effectLst/>
                <a:latin typeface="Arial" charset="0"/>
                <a:ea typeface="+mn-ea"/>
                <a:cs typeface="+mn-cs"/>
              </a:rPr>
              <a:t> before they’re allowed to get green cards. (In the center, and appropriately bipartisan, are the latest versions of the DREAM Act introduced in the House and Senate.) Fundamentally, though, the bills are pretty similar: All of them would allow people who currently have protections under DACA to apply for full legal status in the US and eventually be allowed to become American citizens.</a:t>
            </a:r>
          </a:p>
          <a:p>
            <a:endParaRPr lang="en-US" sz="1200" b="0" i="0" kern="1200" dirty="0" smtClean="0">
              <a:solidFill>
                <a:schemeClr val="tx1"/>
              </a:solidFill>
              <a:effectLst/>
              <a:latin typeface="Arial" charset="0"/>
              <a:ea typeface="+mn-ea"/>
              <a:cs typeface="+mn-cs"/>
            </a:endParaRPr>
          </a:p>
          <a:p>
            <a:r>
              <a:rPr lang="en-US" sz="1200" b="0" i="0" kern="1200" dirty="0" smtClean="0">
                <a:solidFill>
                  <a:schemeClr val="tx1"/>
                </a:solidFill>
                <a:effectLst/>
                <a:latin typeface="Arial" charset="0"/>
                <a:ea typeface="+mn-ea"/>
                <a:cs typeface="+mn-cs"/>
              </a:rPr>
              <a:t>The White House has already indicated that President Trump wouldn’t sign such a bill as a stand-alone. Most members of this faction, though, would privately admit that they’re willing to pair protections for the </a:t>
            </a:r>
            <a:r>
              <a:rPr lang="en-US" sz="1200" b="0" i="0" kern="1200" dirty="0" err="1" smtClean="0">
                <a:solidFill>
                  <a:schemeClr val="tx1"/>
                </a:solidFill>
                <a:effectLst/>
                <a:latin typeface="Arial" charset="0"/>
                <a:ea typeface="+mn-ea"/>
                <a:cs typeface="+mn-cs"/>
              </a:rPr>
              <a:t>DREAMers</a:t>
            </a:r>
            <a:r>
              <a:rPr lang="en-US" sz="1200" b="0" i="0" kern="1200" dirty="0" smtClean="0">
                <a:solidFill>
                  <a:schemeClr val="tx1"/>
                </a:solidFill>
                <a:effectLst/>
                <a:latin typeface="Arial" charset="0"/>
                <a:ea typeface="+mn-ea"/>
                <a:cs typeface="+mn-cs"/>
              </a:rPr>
              <a:t> with </a:t>
            </a:r>
            <a:r>
              <a:rPr lang="en-US" sz="1200" b="0" i="1" kern="1200" dirty="0" smtClean="0">
                <a:solidFill>
                  <a:schemeClr val="tx1"/>
                </a:solidFill>
                <a:effectLst/>
                <a:latin typeface="Arial" charset="0"/>
                <a:ea typeface="+mn-ea"/>
                <a:cs typeface="+mn-cs"/>
              </a:rPr>
              <a:t>some </a:t>
            </a:r>
            <a:r>
              <a:rPr lang="en-US" sz="1200" b="0" i="0" kern="1200" dirty="0" smtClean="0">
                <a:solidFill>
                  <a:schemeClr val="tx1"/>
                </a:solidFill>
                <a:effectLst/>
                <a:latin typeface="Arial" charset="0"/>
                <a:ea typeface="+mn-ea"/>
                <a:cs typeface="+mn-cs"/>
              </a:rPr>
              <a:t>immigration enforcement measures.</a:t>
            </a:r>
          </a:p>
          <a:p>
            <a:pPr fontAlgn="auto"/>
            <a:endParaRPr lang="en-US" sz="1200" b="0" i="0" kern="1200" dirty="0" smtClean="0">
              <a:solidFill>
                <a:schemeClr val="tx1"/>
              </a:solidFill>
              <a:effectLst/>
              <a:latin typeface="Arial" charset="0"/>
              <a:ea typeface="+mn-ea"/>
              <a:cs typeface="+mn-cs"/>
            </a:endParaRPr>
          </a:p>
          <a:p>
            <a:pPr fontAlgn="auto"/>
            <a:r>
              <a:rPr lang="en-US" sz="1200" b="0" i="0" kern="1200" dirty="0" smtClean="0">
                <a:solidFill>
                  <a:schemeClr val="tx1"/>
                </a:solidFill>
                <a:effectLst/>
                <a:latin typeface="Arial" charset="0"/>
                <a:ea typeface="+mn-ea"/>
                <a:cs typeface="+mn-cs"/>
              </a:rPr>
              <a:t>The Davis-Oliver Act would be a big step up for immigration enforcement, but not quite as aggressive as making the E-Verify system (which checks the legal status of workers and applicants) mandatory for all employers in the US.</a:t>
            </a:r>
          </a:p>
          <a:p>
            <a:r>
              <a:rPr lang="en-US" sz="1200" b="0" i="0" kern="1200" dirty="0" smtClean="0">
                <a:solidFill>
                  <a:schemeClr val="tx1"/>
                </a:solidFill>
                <a:effectLst/>
                <a:latin typeface="Arial" charset="0"/>
                <a:ea typeface="+mn-ea"/>
                <a:cs typeface="+mn-cs"/>
              </a:rPr>
              <a:t>The RAISE Act is a </a:t>
            </a:r>
            <a:r>
              <a:rPr lang="en-US" sz="1200" b="0" i="1" kern="1200" dirty="0" smtClean="0">
                <a:solidFill>
                  <a:schemeClr val="tx1"/>
                </a:solidFill>
                <a:effectLst/>
                <a:latin typeface="Arial" charset="0"/>
                <a:ea typeface="+mn-ea"/>
                <a:cs typeface="+mn-cs"/>
              </a:rPr>
              <a:t>broader </a:t>
            </a:r>
            <a:r>
              <a:rPr lang="en-US" sz="1200" b="0" i="0" kern="1200" dirty="0" smtClean="0">
                <a:solidFill>
                  <a:schemeClr val="tx1"/>
                </a:solidFill>
                <a:effectLst/>
                <a:latin typeface="Arial" charset="0"/>
                <a:ea typeface="+mn-ea"/>
                <a:cs typeface="+mn-cs"/>
              </a:rPr>
              <a:t>transformation of immigration policy (in the context of past immigration debates) </a:t>
            </a:r>
          </a:p>
          <a:p>
            <a:r>
              <a:rPr lang="en-US" sz="1200" b="0" i="0" kern="1200" dirty="0" smtClean="0">
                <a:solidFill>
                  <a:schemeClr val="tx1"/>
                </a:solidFill>
                <a:effectLst/>
                <a:latin typeface="Arial" charset="0"/>
                <a:ea typeface="+mn-ea"/>
                <a:cs typeface="+mn-cs"/>
              </a:rPr>
              <a:t>Priority would instead be given based on a scorecard of certain identifying traits such as ability to speak English, income prospects, and job skills. These priorities are similar to those of immigration law prior to 1965 which limited entrance to non-white groups. </a:t>
            </a:r>
          </a:p>
          <a:p>
            <a:pPr fontAlgn="auto"/>
            <a:endParaRPr lang="en-US" sz="1200" b="0" i="0" kern="1200" dirty="0" smtClean="0">
              <a:solidFill>
                <a:schemeClr val="tx1"/>
              </a:solidFill>
              <a:effectLst/>
              <a:latin typeface="Arial" charset="0"/>
              <a:ea typeface="+mn-ea"/>
              <a:cs typeface="+mn-cs"/>
            </a:endParaRPr>
          </a:p>
          <a:p>
            <a:endParaRPr lang="en-US" dirty="0" smtClean="0"/>
          </a:p>
          <a:p>
            <a:r>
              <a:rPr lang="en-US" dirty="0" smtClean="0"/>
              <a:t>DA</a:t>
            </a:r>
          </a:p>
          <a:p>
            <a:endParaRPr lang="en-US" dirty="0"/>
          </a:p>
        </p:txBody>
      </p:sp>
      <p:sp>
        <p:nvSpPr>
          <p:cNvPr id="4" name="Slide Number Placeholder 3"/>
          <p:cNvSpPr>
            <a:spLocks noGrp="1"/>
          </p:cNvSpPr>
          <p:nvPr>
            <p:ph type="sldNum" sz="quarter" idx="10"/>
          </p:nvPr>
        </p:nvSpPr>
        <p:spPr/>
        <p:txBody>
          <a:bodyPr/>
          <a:lstStyle/>
          <a:p>
            <a:pPr>
              <a:defRPr/>
            </a:pPr>
            <a:fld id="{163FA7E5-084D-40EB-A350-EE05E89742AF}" type="slidenum">
              <a:rPr lang="en-US" smtClean="0"/>
              <a:pPr>
                <a:defRPr/>
              </a:pPr>
              <a:t>25</a:t>
            </a:fld>
            <a:endParaRPr lang="en-US" dirty="0"/>
          </a:p>
        </p:txBody>
      </p:sp>
    </p:spTree>
    <p:extLst>
      <p:ext uri="{BB962C8B-B14F-4D97-AF65-F5344CB8AC3E}">
        <p14:creationId xmlns:p14="http://schemas.microsoft.com/office/powerpoint/2010/main" val="23501178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effectLst/>
            </a:endParaRPr>
          </a:p>
          <a:p>
            <a:pPr lvl="1" rtl="0" fontAlgn="base"/>
            <a:r>
              <a:rPr lang="en-US" sz="1200" b="0" i="0" u="none" strike="noStrike" kern="1200" dirty="0" smtClean="0">
                <a:solidFill>
                  <a:schemeClr val="tx1"/>
                </a:solidFill>
                <a:effectLst/>
                <a:latin typeface="Arial" charset="0"/>
                <a:ea typeface="+mn-ea"/>
                <a:cs typeface="+mn-cs"/>
              </a:rPr>
              <a:t>Provide “Know Your Rights” workshops (train the trainee) </a:t>
            </a:r>
          </a:p>
          <a:p>
            <a:pPr lvl="1" rtl="0" fontAlgn="base"/>
            <a:r>
              <a:rPr lang="en-US" sz="1200" b="0" i="0" u="none" strike="noStrike" kern="1200" dirty="0" smtClean="0">
                <a:solidFill>
                  <a:schemeClr val="tx1"/>
                </a:solidFill>
                <a:effectLst/>
                <a:latin typeface="Arial" charset="0"/>
                <a:ea typeface="+mn-ea"/>
                <a:cs typeface="+mn-cs"/>
              </a:rPr>
              <a:t>Compile list of organizations in the community who are providing these services to families in the community</a:t>
            </a:r>
          </a:p>
          <a:p>
            <a:pPr lvl="1" rtl="0" fontAlgn="base"/>
            <a:endParaRPr lang="en-US" sz="1200" b="0" i="0" u="none" strike="noStrike" kern="1200" dirty="0" smtClean="0">
              <a:solidFill>
                <a:schemeClr val="tx1"/>
              </a:solidFill>
              <a:effectLst/>
              <a:latin typeface="Arial" charset="0"/>
              <a:ea typeface="+mn-ea"/>
              <a:cs typeface="+mn-cs"/>
            </a:endParaRPr>
          </a:p>
          <a:p>
            <a:pPr lvl="1" rtl="0" fontAlgn="base"/>
            <a:r>
              <a:rPr lang="en-US" sz="1200" b="0" i="0" u="none" strike="noStrike" kern="1200" dirty="0" smtClean="0">
                <a:solidFill>
                  <a:schemeClr val="tx1"/>
                </a:solidFill>
                <a:effectLst/>
                <a:latin typeface="Arial" charset="0"/>
                <a:ea typeface="+mn-ea"/>
                <a:cs typeface="+mn-cs"/>
              </a:rPr>
              <a:t>Teri</a:t>
            </a:r>
          </a:p>
          <a:p>
            <a:endParaRPr lang="en-US" dirty="0" smtClean="0"/>
          </a:p>
        </p:txBody>
      </p:sp>
      <p:sp>
        <p:nvSpPr>
          <p:cNvPr id="4" name="Slide Number Placeholder 3"/>
          <p:cNvSpPr>
            <a:spLocks noGrp="1"/>
          </p:cNvSpPr>
          <p:nvPr>
            <p:ph type="sldNum" sz="quarter" idx="10"/>
          </p:nvPr>
        </p:nvSpPr>
        <p:spPr/>
        <p:txBody>
          <a:bodyPr/>
          <a:lstStyle/>
          <a:p>
            <a:pPr>
              <a:defRPr/>
            </a:pPr>
            <a:fld id="{163FA7E5-084D-40EB-A350-EE05E89742AF}" type="slidenum">
              <a:rPr lang="en-US" smtClean="0"/>
              <a:pPr>
                <a:defRPr/>
              </a:pPr>
              <a:t>26</a:t>
            </a:fld>
            <a:endParaRPr lang="en-US" dirty="0"/>
          </a:p>
        </p:txBody>
      </p:sp>
    </p:spTree>
    <p:extLst>
      <p:ext uri="{BB962C8B-B14F-4D97-AF65-F5344CB8AC3E}">
        <p14:creationId xmlns:p14="http://schemas.microsoft.com/office/powerpoint/2010/main" val="25786329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PPD Blog Post: Trump Administration’s Reversal of Transgender Student Protections and Higher Educations Response – https://www.naspa.org/constituent-groups/posts/trump-administrations-reversal-of-trans-student-protections-and-response</a:t>
            </a:r>
          </a:p>
          <a:p>
            <a:pPr marL="171450" indent="-171450">
              <a:buFont typeface="Arial" panose="020B0604020202020204" pitchFamily="34" charset="0"/>
              <a:buChar char="•"/>
            </a:pPr>
            <a:r>
              <a:rPr lang="en-US" baseline="0" dirty="0" smtClean="0"/>
              <a:t>June 2016 Dear Colleague Letter - https://www2.ed.gov/about/offices/list/ocr/letters/colleague-201605-title-ix-transgender.pdf</a:t>
            </a:r>
          </a:p>
          <a:p>
            <a:pPr marL="171450" indent="-171450">
              <a:buFont typeface="Arial" panose="020B0604020202020204" pitchFamily="34" charset="0"/>
              <a:buChar char="•"/>
            </a:pPr>
            <a:r>
              <a:rPr lang="en-US" baseline="0" dirty="0" smtClean="0"/>
              <a:t>February 2017 Dear Colleague Letter - https://www.justice.gov/opa/press-release/file/941551/download</a:t>
            </a:r>
          </a:p>
          <a:p>
            <a:pPr marL="171450" indent="-171450">
              <a:buFont typeface="Arial" panose="020B0604020202020204" pitchFamily="34" charset="0"/>
              <a:buChar char="•"/>
            </a:pPr>
            <a:r>
              <a:rPr lang="en-US" baseline="0" dirty="0" smtClean="0"/>
              <a:t>NASPA President Kruger’s response to February 2017 DCL: https://www.naspa.org/about/blog/dr.-kruger-responds-to-dear-colleague-letter-rescinding-transgender-student</a:t>
            </a:r>
            <a:endParaRPr lang="en-US" dirty="0" smtClean="0"/>
          </a:p>
          <a:p>
            <a:endParaRPr lang="en-US" dirty="0" smtClean="0"/>
          </a:p>
          <a:p>
            <a:r>
              <a:rPr lang="en-US" dirty="0" smtClean="0"/>
              <a:t>Gloucester</a:t>
            </a:r>
            <a:r>
              <a:rPr lang="en-US" baseline="0" dirty="0" smtClean="0"/>
              <a:t> Count School Board v. GG</a:t>
            </a:r>
          </a:p>
          <a:p>
            <a:pPr marL="171450" indent="-171450">
              <a:buFont typeface="Arial" panose="020B0604020202020204" pitchFamily="34" charset="0"/>
              <a:buChar char="•"/>
            </a:pPr>
            <a:r>
              <a:rPr lang="en-US" baseline="0" dirty="0" smtClean="0"/>
              <a:t>SCOTUS remanded the case back to 4</a:t>
            </a:r>
            <a:r>
              <a:rPr lang="en-US" baseline="30000" dirty="0" smtClean="0"/>
              <a:t>th</a:t>
            </a:r>
            <a:r>
              <a:rPr lang="en-US" baseline="0" dirty="0" smtClean="0"/>
              <a:t> Circuit Court of Appeals following DCL: http://www.nbcnews.com/news/us-news/u-s-supreme-court-rejects-transgender-rights-case-n729556</a:t>
            </a:r>
          </a:p>
          <a:p>
            <a:pPr marL="171450" indent="-171450">
              <a:buFont typeface="Arial" panose="020B0604020202020204" pitchFamily="34" charset="0"/>
              <a:buChar char="•"/>
            </a:pPr>
            <a:r>
              <a:rPr lang="en-US" baseline="0" dirty="0" smtClean="0"/>
              <a:t>Future of case, other cases re trans rights: https://www.msn.com/en-us/news/us/gavin-grimm-vows-to-continue-fighting-for-transgender-rights/ar-AAnUPnN</a:t>
            </a:r>
          </a:p>
          <a:p>
            <a:pPr marL="171450" indent="-171450">
              <a:buFont typeface="Arial" panose="020B0604020202020204" pitchFamily="34" charset="0"/>
              <a:buChar char="•"/>
            </a:pPr>
            <a:r>
              <a:rPr lang="en-US" baseline="0" dirty="0" err="1" smtClean="0"/>
              <a:t>Evancho</a:t>
            </a:r>
            <a:r>
              <a:rPr lang="en-US" baseline="0" dirty="0" smtClean="0"/>
              <a:t>, et al. v Pine-Richland School District, et al.: http://www.washingtonblade.com/2017/02/27/court-rules-in-favor-of-jackie-evancho/</a:t>
            </a:r>
          </a:p>
          <a:p>
            <a:pPr marL="628650" lvl="1" indent="-171450">
              <a:buFont typeface="Arial" panose="020B0604020202020204" pitchFamily="34" charset="0"/>
              <a:buChar char="•"/>
            </a:pPr>
            <a:r>
              <a:rPr lang="en-US" baseline="0" dirty="0" smtClean="0"/>
              <a:t>PA District Court found in favor of 3 trans students</a:t>
            </a:r>
          </a:p>
          <a:p>
            <a:pPr marL="628650" lvl="1" indent="-171450">
              <a:buFont typeface="Arial" panose="020B0604020202020204" pitchFamily="34" charset="0"/>
              <a:buChar char="•"/>
            </a:pPr>
            <a:r>
              <a:rPr lang="en-US" baseline="0" dirty="0" smtClean="0"/>
              <a:t>Argument made on Title IX but judge decided it under 14</a:t>
            </a:r>
            <a:r>
              <a:rPr lang="en-US" baseline="30000" dirty="0" smtClean="0"/>
              <a:t>th</a:t>
            </a:r>
            <a:r>
              <a:rPr lang="en-US" baseline="0" dirty="0" smtClean="0"/>
              <a:t> Amendment (Equal Protection)</a:t>
            </a:r>
          </a:p>
          <a:p>
            <a:pPr marL="457200" lvl="1" indent="0">
              <a:buFont typeface="Arial" panose="020B0604020202020204" pitchFamily="34" charset="0"/>
              <a:buNone/>
            </a:pPr>
            <a:endParaRPr lang="en-US" baseline="0" dirty="0" smtClean="0"/>
          </a:p>
          <a:p>
            <a:r>
              <a:rPr lang="en-US" baseline="0" dirty="0" smtClean="0"/>
              <a:t>Whitaker v. Kenosha Unified School District</a:t>
            </a:r>
          </a:p>
          <a:p>
            <a:pPr marL="171450" indent="-171450">
              <a:buFont typeface="Arial" panose="020B0604020202020204" pitchFamily="34" charset="0"/>
              <a:buChar char="•"/>
            </a:pPr>
            <a:r>
              <a:rPr lang="en-US" sz="1200" b="0" i="0" kern="1200" dirty="0" smtClean="0">
                <a:solidFill>
                  <a:schemeClr val="tx1"/>
                </a:solidFill>
                <a:effectLst/>
                <a:latin typeface="Arial" charset="0"/>
                <a:ea typeface="+mn-ea"/>
                <a:cs typeface="+mn-cs"/>
              </a:rPr>
              <a:t>(Ashton</a:t>
            </a:r>
            <a:r>
              <a:rPr lang="en-US" sz="1200" b="0" i="0" kern="1200" baseline="0" dirty="0" smtClean="0">
                <a:solidFill>
                  <a:schemeClr val="tx1"/>
                </a:solidFill>
                <a:effectLst/>
                <a:latin typeface="Arial" charset="0"/>
                <a:ea typeface="+mn-ea"/>
                <a:cs typeface="+mn-cs"/>
              </a:rPr>
              <a:t> Whitaker) </a:t>
            </a:r>
            <a:r>
              <a:rPr lang="en-US" sz="1200" b="0" i="0" kern="1200" dirty="0" smtClean="0">
                <a:solidFill>
                  <a:schemeClr val="tx1"/>
                </a:solidFill>
                <a:effectLst/>
                <a:latin typeface="Arial" charset="0"/>
                <a:ea typeface="+mn-ea"/>
                <a:cs typeface="+mn-cs"/>
              </a:rPr>
              <a:t>The U.S. Court of Appeals for the 7th Circuit </a:t>
            </a:r>
            <a:r>
              <a:rPr lang="en-US" sz="1200" b="0" i="0" u="none" strike="noStrike" kern="1200" dirty="0" smtClean="0">
                <a:solidFill>
                  <a:schemeClr val="tx1"/>
                </a:solidFill>
                <a:effectLst/>
                <a:latin typeface="Arial" charset="0"/>
                <a:ea typeface="+mn-ea"/>
                <a:cs typeface="+mn-cs"/>
                <a:hlinkClick r:id="rId3" tooltip="www.washingtonpost.com"/>
              </a:rPr>
              <a:t>ruled Tuesday</a:t>
            </a:r>
            <a:r>
              <a:rPr lang="en-US" sz="1200" b="0" i="0" kern="1200" dirty="0" smtClean="0">
                <a:solidFill>
                  <a:schemeClr val="tx1"/>
                </a:solidFill>
                <a:effectLst/>
                <a:latin typeface="Arial" charset="0"/>
                <a:ea typeface="+mn-ea"/>
                <a:cs typeface="+mn-cs"/>
              </a:rPr>
              <a:t> that Kenosha Unified School District No. 1 in Wisconsin violated the transgender student’s civil rights by refusing to let him use the boys’ bathroom. The unanimous ruling by a three-judge panel upheld a preliminary injunction granted by a lower court giving him access to the boys’ restrooms while his case is being tried. Mr. Whitaker was likely to win, the panel determined. Most significantly, the court’s </a:t>
            </a:r>
            <a:r>
              <a:rPr lang="en-US" sz="1200" b="0" i="0" u="none" strike="noStrike" kern="1200" dirty="0" smtClean="0">
                <a:solidFill>
                  <a:schemeClr val="tx1"/>
                </a:solidFill>
                <a:effectLst/>
                <a:latin typeface="Arial" charset="0"/>
                <a:ea typeface="+mn-ea"/>
                <a:cs typeface="+mn-cs"/>
                <a:hlinkClick r:id="rId4" tooltip="media.ca7.uscourts.gov"/>
              </a:rPr>
              <a:t>sweeping finding</a:t>
            </a:r>
            <a:r>
              <a:rPr lang="en-US" sz="1200" b="0" i="0" kern="1200" dirty="0" smtClean="0">
                <a:solidFill>
                  <a:schemeClr val="tx1"/>
                </a:solidFill>
                <a:effectLst/>
                <a:latin typeface="Arial" charset="0"/>
                <a:ea typeface="+mn-ea"/>
                <a:cs typeface="+mn-cs"/>
              </a:rPr>
              <a:t> held that his rights were violated under the 14th Amendment of the Constitution and Title IX prohibitions against sex discrimination in federally funded schools.</a:t>
            </a:r>
          </a:p>
          <a:p>
            <a:pPr marL="171450" indent="-171450">
              <a:buFont typeface="Arial" panose="020B0604020202020204" pitchFamily="34" charset="0"/>
              <a:buChar char="•"/>
            </a:pPr>
            <a:r>
              <a:rPr lang="en-US" sz="1200" b="0" i="0" kern="1200" dirty="0" smtClean="0">
                <a:solidFill>
                  <a:schemeClr val="tx1"/>
                </a:solidFill>
                <a:effectLst/>
                <a:latin typeface="Arial" charset="0"/>
                <a:ea typeface="+mn-ea"/>
                <a:cs typeface="+mn-cs"/>
              </a:rPr>
              <a:t>Similar reasoning was the basis for a legal guidance issued to schools last year by the Obama administration affirming protections for transgender students, including the right to use school restrooms and locker rooms that conformed with their gender identity. It sparked a backlash from critics who called it federal overreach, and the Trump administration was quick to rescind it, arguing that how transgender students are treated should be left to state and local decision-makers. The move prompted the Supreme Court </a:t>
            </a:r>
            <a:r>
              <a:rPr lang="en-US" sz="1200" b="0" i="0" u="none" strike="noStrike" kern="1200" dirty="0" smtClean="0">
                <a:solidFill>
                  <a:schemeClr val="tx1"/>
                </a:solidFill>
                <a:effectLst/>
                <a:latin typeface="Arial" charset="0"/>
                <a:ea typeface="+mn-ea"/>
                <a:cs typeface="+mn-cs"/>
                <a:hlinkClick r:id="rId5" tooltip="www.washingtonpost.com"/>
              </a:rPr>
              <a:t>not to hear scheduled arguments</a:t>
            </a:r>
            <a:r>
              <a:rPr lang="en-US" sz="1200" b="0" i="0" kern="1200" dirty="0" smtClean="0">
                <a:solidFill>
                  <a:schemeClr val="tx1"/>
                </a:solidFill>
                <a:effectLst/>
                <a:latin typeface="Arial" charset="0"/>
                <a:ea typeface="+mn-ea"/>
                <a:cs typeface="+mn-cs"/>
              </a:rPr>
              <a:t> in a case (of Virginia student Gavin Grimm) in which the guidance was a major factor. The 7th Circuit decision, without mentioning the guidance, bears out the contention of Obama officials that they were not making new law but rather enforcing existing law. Ultimately the issue will be decided by the Supreme Court.</a:t>
            </a:r>
          </a:p>
          <a:p>
            <a:pPr marL="171450" indent="-171450">
              <a:buFont typeface="Arial" panose="020B0604020202020204" pitchFamily="34" charset="0"/>
              <a:buChar char="•"/>
            </a:pPr>
            <a:endParaRPr lang="en-US" sz="1200" b="0" i="0" kern="1200" dirty="0" smtClean="0">
              <a:solidFill>
                <a:schemeClr val="tx1"/>
              </a:solidFill>
              <a:effectLst/>
              <a:latin typeface="Arial" charset="0"/>
              <a:ea typeface="+mn-ea"/>
              <a:cs typeface="+mn-cs"/>
            </a:endParaRPr>
          </a:p>
          <a:p>
            <a:r>
              <a:rPr lang="en-US" dirty="0" smtClean="0"/>
              <a:t>Internal memo to Regional Directors June 6, 2017 OCR Guidance: re complaints involving transgender students</a:t>
            </a:r>
          </a:p>
          <a:p>
            <a:pPr marL="628650" lvl="1" indent="-171450">
              <a:buFont typeface="Arial" panose="020B0604020202020204" pitchFamily="34" charset="0"/>
              <a:buChar char="•"/>
            </a:pPr>
            <a:r>
              <a:rPr lang="en-US" dirty="0" smtClean="0"/>
              <a:t>“OCR should rely on Title IX and its implementing regulations, as interpreted in decisions in federal courts and OCR guidance documents that remain in effect, in evaluating complaints of sex discrimination against individuals whether or not the individual is transgender.”</a:t>
            </a:r>
            <a:endParaRPr lang="en-US" sz="1200" b="0" i="0" kern="1200" dirty="0" smtClean="0">
              <a:solidFill>
                <a:schemeClr val="tx1"/>
              </a:solidFill>
              <a:effectLst/>
              <a:latin typeface="Arial" charset="0"/>
              <a:ea typeface="+mn-ea"/>
              <a:cs typeface="+mn-cs"/>
            </a:endParaRPr>
          </a:p>
          <a:p>
            <a:endParaRPr lang="en-US" baseline="0" dirty="0" smtClean="0"/>
          </a:p>
          <a:p>
            <a:r>
              <a:rPr lang="en-US" baseline="0" dirty="0" smtClean="0"/>
              <a:t>Concerns regarding OCR:</a:t>
            </a:r>
          </a:p>
          <a:p>
            <a:pPr marL="171450" indent="-171450">
              <a:buFont typeface="Arial" panose="020B0604020202020204" pitchFamily="34" charset="0"/>
              <a:buChar char="•"/>
            </a:pPr>
            <a:r>
              <a:rPr lang="en-US" baseline="0" dirty="0" smtClean="0"/>
              <a:t>Secretary </a:t>
            </a:r>
            <a:r>
              <a:rPr lang="en-US" baseline="0" dirty="0" err="1" smtClean="0"/>
              <a:t>DeVos</a:t>
            </a:r>
            <a:r>
              <a:rPr lang="en-US" baseline="0" dirty="0" smtClean="0"/>
              <a:t> suggests that civil rights protections should be the province of the states: http://thehill.com/blogs/floor-action/senate/318202-booker-no-confidence-on-devoss-support-for-civil-rights-office</a:t>
            </a:r>
          </a:p>
          <a:p>
            <a:pPr marL="171450" indent="-171450">
              <a:buFont typeface="Arial" panose="020B0604020202020204" pitchFamily="34" charset="0"/>
              <a:buChar char="•"/>
            </a:pPr>
            <a:r>
              <a:rPr lang="en-US" baseline="0" dirty="0" smtClean="0"/>
              <a:t>Acting Assistant Secretary for Civil Rights Candice Jackson appointed on April 12, 2017: https://www.propublica.org/article/devos-candice-jackson-civil-rights-office-education-department</a:t>
            </a:r>
          </a:p>
          <a:p>
            <a:pPr marL="171450" indent="-171450">
              <a:buFont typeface="Arial" panose="020B0604020202020204" pitchFamily="34" charset="0"/>
              <a:buChar char="•"/>
            </a:pPr>
            <a:r>
              <a:rPr lang="en-US" baseline="0" dirty="0" smtClean="0"/>
              <a:t>Concerns regarding the Trump Administration’s actions related to civil rights across the federal government: https://www.washingtonpost.com/politics/trump-administration-plans-to-minimize-civil-rights-efforts-in-agencies/2017/05/29/922fc1b2-39a7-11e7-a058-ddbb23c75d82_story.html?tid=sm_tw&amp;utm_term=.65daa0748652</a:t>
            </a:r>
          </a:p>
          <a:p>
            <a:pPr marL="171450" indent="-171450">
              <a:buFont typeface="Arial" panose="020B0604020202020204" pitchFamily="34" charset="0"/>
              <a:buChar char="•"/>
            </a:pPr>
            <a:endParaRPr lang="en-US" sz="1200" b="0" i="0" kern="1200" dirty="0" smtClean="0">
              <a:solidFill>
                <a:schemeClr val="tx1"/>
              </a:solidFill>
              <a:effectLst/>
              <a:latin typeface="Arial" charset="0"/>
              <a:ea typeface="+mn-ea"/>
              <a:cs typeface="+mn-cs"/>
            </a:endParaRPr>
          </a:p>
          <a:p>
            <a:pPr marL="0" indent="0">
              <a:buFont typeface="Arial" panose="020B0604020202020204" pitchFamily="34" charset="0"/>
              <a:buNone/>
            </a:pPr>
            <a:r>
              <a:rPr lang="en-US" sz="1200" b="0" i="0" kern="1200" dirty="0" smtClean="0">
                <a:solidFill>
                  <a:schemeClr val="tx1"/>
                </a:solidFill>
                <a:effectLst/>
                <a:latin typeface="Arial" charset="0"/>
                <a:ea typeface="+mn-ea"/>
                <a:cs typeface="+mn-cs"/>
              </a:rPr>
              <a:t>Teri</a:t>
            </a:r>
          </a:p>
        </p:txBody>
      </p:sp>
      <p:sp>
        <p:nvSpPr>
          <p:cNvPr id="4" name="Slide Number Placeholder 3"/>
          <p:cNvSpPr>
            <a:spLocks noGrp="1"/>
          </p:cNvSpPr>
          <p:nvPr>
            <p:ph type="sldNum" sz="quarter" idx="10"/>
          </p:nvPr>
        </p:nvSpPr>
        <p:spPr/>
        <p:txBody>
          <a:bodyPr/>
          <a:lstStyle/>
          <a:p>
            <a:pPr>
              <a:defRPr/>
            </a:pPr>
            <a:fld id="{163FA7E5-084D-40EB-A350-EE05E89742AF}" type="slidenum">
              <a:rPr lang="en-US" smtClean="0"/>
              <a:pPr>
                <a:defRPr/>
              </a:pPr>
              <a:t>27</a:t>
            </a:fld>
            <a:endParaRPr lang="en-US" dirty="0"/>
          </a:p>
        </p:txBody>
      </p:sp>
    </p:spTree>
    <p:extLst>
      <p:ext uri="{BB962C8B-B14F-4D97-AF65-F5344CB8AC3E}">
        <p14:creationId xmlns:p14="http://schemas.microsoft.com/office/powerpoint/2010/main" val="21735361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mn-cs"/>
              </a:rPr>
              <a:t>Trans military</a:t>
            </a:r>
            <a:r>
              <a:rPr lang="en-US" sz="1200" b="0" i="0" kern="1200" baseline="0" dirty="0" smtClean="0">
                <a:solidFill>
                  <a:schemeClr val="tx1"/>
                </a:solidFill>
                <a:effectLst/>
                <a:latin typeface="Arial" charset="0"/>
                <a:ea typeface="+mn-ea"/>
                <a:cs typeface="+mn-cs"/>
              </a:rPr>
              <a:t> ban: http://www.cnn.com/2017/08/25/politics/trump-transgender-military/index.html</a:t>
            </a:r>
          </a:p>
          <a:p>
            <a:r>
              <a:rPr lang="en-US" sz="1200" b="0" i="0" kern="1200" baseline="0" dirty="0" smtClean="0">
                <a:solidFill>
                  <a:schemeClr val="tx1"/>
                </a:solidFill>
                <a:effectLst/>
                <a:latin typeface="Arial" charset="0"/>
                <a:ea typeface="+mn-ea"/>
                <a:cs typeface="+mn-cs"/>
              </a:rPr>
              <a:t>DOJ movement to dismiss court case: http://abcnews.go.com/Politics/trump-administration-moves-dismiss-lawsuit-transgender-military-ban/story?id=50310395</a:t>
            </a:r>
          </a:p>
          <a:p>
            <a:endParaRPr lang="en-US" sz="1200" b="0" i="0" kern="1200" baseline="0" dirty="0" smtClean="0">
              <a:solidFill>
                <a:schemeClr val="tx1"/>
              </a:solidFill>
              <a:effectLst/>
              <a:latin typeface="Arial" charset="0"/>
              <a:ea typeface="+mn-ea"/>
              <a:cs typeface="+mn-cs"/>
            </a:endParaRPr>
          </a:p>
          <a:p>
            <a:pPr fontAlgn="base"/>
            <a:r>
              <a:rPr lang="en-US" sz="1200" b="0" i="0" kern="1200" baseline="0" dirty="0" smtClean="0">
                <a:solidFill>
                  <a:schemeClr val="tx1"/>
                </a:solidFill>
                <a:effectLst/>
                <a:latin typeface="Arial" charset="0"/>
                <a:ea typeface="+mn-ea"/>
                <a:cs typeface="+mn-cs"/>
              </a:rPr>
              <a:t>“</a:t>
            </a:r>
            <a:r>
              <a:rPr lang="en-US" sz="1200" b="0" i="0" kern="1200" dirty="0" smtClean="0">
                <a:solidFill>
                  <a:schemeClr val="tx1"/>
                </a:solidFill>
                <a:effectLst/>
                <a:latin typeface="Arial" charset="0"/>
                <a:ea typeface="+mn-ea"/>
                <a:cs typeface="+mn-cs"/>
              </a:rPr>
              <a:t>The National Center for Lesbian Rights (NCLR) and GLAD filed the lawsuit against the ban in federal court in </a:t>
            </a:r>
            <a:r>
              <a:rPr lang="en-US" sz="1200" b="0" i="0" u="none" strike="noStrike" kern="1200" dirty="0" smtClean="0">
                <a:solidFill>
                  <a:schemeClr val="tx1"/>
                </a:solidFill>
                <a:effectLst/>
                <a:latin typeface="Arial" charset="0"/>
                <a:ea typeface="+mn-ea"/>
                <a:cs typeface="+mn-cs"/>
                <a:hlinkClick r:id="rId3"/>
              </a:rPr>
              <a:t>Washington, D.C</a:t>
            </a:r>
            <a:r>
              <a:rPr lang="en-US" sz="1200" b="0" i="0" kern="1200" dirty="0" smtClean="0">
                <a:solidFill>
                  <a:schemeClr val="tx1"/>
                </a:solidFill>
                <a:effectLst/>
                <a:latin typeface="Arial" charset="0"/>
                <a:ea typeface="+mn-ea"/>
                <a:cs typeface="+mn-cs"/>
              </a:rPr>
              <a:t>., on Aug. 9, 2017, after Trump announced his policy change in a tweet the month before.</a:t>
            </a:r>
          </a:p>
          <a:p>
            <a:pPr fontAlgn="base"/>
            <a:r>
              <a:rPr lang="en-US" sz="1200" b="0" i="0" kern="1200" dirty="0" smtClean="0">
                <a:solidFill>
                  <a:schemeClr val="tx1"/>
                </a:solidFill>
                <a:effectLst/>
                <a:latin typeface="Arial" charset="0"/>
                <a:ea typeface="+mn-ea"/>
                <a:cs typeface="+mn-cs"/>
              </a:rPr>
              <a:t>On July 26, Trump </a:t>
            </a:r>
            <a:r>
              <a:rPr lang="en-US" sz="1200" b="0" i="0" u="none" strike="noStrike" kern="1200" dirty="0" smtClean="0">
                <a:solidFill>
                  <a:schemeClr val="tx1"/>
                </a:solidFill>
                <a:effectLst/>
                <a:latin typeface="Arial" charset="0"/>
                <a:ea typeface="+mn-ea"/>
                <a:cs typeface="+mn-cs"/>
                <a:hlinkClick r:id="rId4"/>
              </a:rPr>
              <a:t>said in a Tweet</a:t>
            </a:r>
            <a:r>
              <a:rPr lang="en-US" sz="1200" b="0" i="0" kern="1200" dirty="0" smtClean="0">
                <a:solidFill>
                  <a:schemeClr val="tx1"/>
                </a:solidFill>
                <a:effectLst/>
                <a:latin typeface="Arial" charset="0"/>
                <a:ea typeface="+mn-ea"/>
                <a:cs typeface="+mn-cs"/>
              </a:rPr>
              <a:t> that transgender people will not be allowed to serve in the U.S. military "in any capacity."</a:t>
            </a:r>
          </a:p>
          <a:p>
            <a:pPr fontAlgn="base"/>
            <a:r>
              <a:rPr lang="en-US" sz="1200" b="0" i="0" kern="1200" dirty="0" smtClean="0">
                <a:solidFill>
                  <a:schemeClr val="tx1"/>
                </a:solidFill>
                <a:effectLst/>
                <a:latin typeface="Arial" charset="0"/>
                <a:ea typeface="+mn-ea"/>
                <a:cs typeface="+mn-cs"/>
              </a:rPr>
              <a:t>On Aug. 31, 2017, the </a:t>
            </a:r>
            <a:r>
              <a:rPr lang="en-US" sz="1200" b="0" i="0" u="none" strike="noStrike" kern="1200" dirty="0" smtClean="0">
                <a:solidFill>
                  <a:schemeClr val="tx1"/>
                </a:solidFill>
                <a:effectLst/>
                <a:latin typeface="Arial" charset="0"/>
                <a:ea typeface="+mn-ea"/>
                <a:cs typeface="+mn-cs"/>
                <a:hlinkClick r:id="rId5"/>
              </a:rPr>
              <a:t>civil rights</a:t>
            </a:r>
            <a:r>
              <a:rPr lang="en-US" sz="1200" b="0" i="0" kern="1200" dirty="0" smtClean="0">
                <a:solidFill>
                  <a:schemeClr val="tx1"/>
                </a:solidFill>
                <a:effectLst/>
                <a:latin typeface="Arial" charset="0"/>
                <a:ea typeface="+mn-ea"/>
                <a:cs typeface="+mn-cs"/>
              </a:rPr>
              <a:t> groups filed for a preliminary injunction to immediately stop the ban and added two named plaintiffs to the case, Dylan </a:t>
            </a:r>
            <a:r>
              <a:rPr lang="en-US" sz="1200" b="0" i="0" kern="1200" dirty="0" err="1" smtClean="0">
                <a:solidFill>
                  <a:schemeClr val="tx1"/>
                </a:solidFill>
                <a:effectLst/>
                <a:latin typeface="Arial" charset="0"/>
                <a:ea typeface="+mn-ea"/>
                <a:cs typeface="+mn-cs"/>
              </a:rPr>
              <a:t>Kohere</a:t>
            </a:r>
            <a:r>
              <a:rPr lang="en-US" sz="1200" b="0" i="0" kern="1200" dirty="0" smtClean="0">
                <a:solidFill>
                  <a:schemeClr val="tx1"/>
                </a:solidFill>
                <a:effectLst/>
                <a:latin typeface="Arial" charset="0"/>
                <a:ea typeface="+mn-ea"/>
                <a:cs typeface="+mn-cs"/>
              </a:rPr>
              <a:t> and Regan </a:t>
            </a:r>
            <a:r>
              <a:rPr lang="en-US" sz="1200" b="0" i="0" kern="1200" dirty="0" err="1" smtClean="0">
                <a:solidFill>
                  <a:schemeClr val="tx1"/>
                </a:solidFill>
                <a:effectLst/>
                <a:latin typeface="Arial" charset="0"/>
                <a:ea typeface="+mn-ea"/>
                <a:cs typeface="+mn-cs"/>
              </a:rPr>
              <a:t>Kibby</a:t>
            </a:r>
            <a:r>
              <a:rPr lang="en-US" sz="1200" b="0" i="0" kern="1200" dirty="0" smtClean="0">
                <a:solidFill>
                  <a:schemeClr val="tx1"/>
                </a:solidFill>
                <a:effectLst/>
                <a:latin typeface="Arial" charset="0"/>
                <a:ea typeface="+mn-ea"/>
                <a:cs typeface="+mn-cs"/>
              </a:rPr>
              <a:t>.”</a:t>
            </a:r>
          </a:p>
          <a:p>
            <a:endParaRPr lang="en-US" sz="1200" b="0" i="0" kern="1200" dirty="0" smtClean="0">
              <a:solidFill>
                <a:schemeClr val="tx1"/>
              </a:solidFill>
              <a:effectLst/>
              <a:latin typeface="Arial" charset="0"/>
              <a:ea typeface="+mn-ea"/>
              <a:cs typeface="+mn-cs"/>
            </a:endParaRPr>
          </a:p>
          <a:p>
            <a:pPr marL="171450" indent="-171450">
              <a:buFont typeface="Arial" panose="020B0604020202020204" pitchFamily="34" charset="0"/>
              <a:buChar char="•"/>
            </a:pPr>
            <a:r>
              <a:rPr lang="en-US" sz="1200" b="0" i="0" kern="1200" dirty="0" smtClean="0">
                <a:solidFill>
                  <a:schemeClr val="tx1"/>
                </a:solidFill>
                <a:effectLst/>
                <a:latin typeface="Arial" charset="0"/>
                <a:ea typeface="+mn-ea"/>
                <a:cs typeface="+mn-cs"/>
              </a:rPr>
              <a:t>The 11th, 9th, 6th and 1st circuit courts have all ruled that Title VII anti-discrimination laws in employment extend to sexual orientation and gender identity.</a:t>
            </a:r>
          </a:p>
          <a:p>
            <a:pPr marL="171450" indent="-171450">
              <a:buFont typeface="Arial" panose="020B0604020202020204" pitchFamily="34" charset="0"/>
              <a:buChar char="•"/>
            </a:pPr>
            <a:r>
              <a:rPr lang="en-US" sz="1200" b="0" i="0" kern="1200" dirty="0" smtClean="0">
                <a:solidFill>
                  <a:schemeClr val="tx1"/>
                </a:solidFill>
                <a:effectLst/>
                <a:latin typeface="Arial" charset="0"/>
                <a:ea typeface="+mn-ea"/>
                <a:cs typeface="+mn-cs"/>
              </a:rPr>
              <a:t>Session memo on Title VII: http://www.cnn.com/2017/10/05/politics/jeff-sessions-transgender-title-vii/index.html</a:t>
            </a:r>
          </a:p>
          <a:p>
            <a:pPr marL="0" indent="0">
              <a:buFont typeface="Arial" panose="020B0604020202020204" pitchFamily="34" charset="0"/>
              <a:buNone/>
            </a:pPr>
            <a:endParaRPr lang="en-US" baseline="0" dirty="0" smtClean="0"/>
          </a:p>
          <a:p>
            <a:r>
              <a:rPr lang="en-US" baseline="0" dirty="0" smtClean="0"/>
              <a:t>State bathroom bills – see next slide</a:t>
            </a:r>
          </a:p>
          <a:p>
            <a:endParaRPr lang="en-US" baseline="0" dirty="0" smtClean="0"/>
          </a:p>
          <a:p>
            <a:pPr marL="0" indent="0">
              <a:buFont typeface="Arial" panose="020B0604020202020204" pitchFamily="34" charset="0"/>
              <a:buNone/>
            </a:pPr>
            <a:r>
              <a:rPr lang="en-US" baseline="0" dirty="0" smtClean="0"/>
              <a:t>Teri</a:t>
            </a:r>
          </a:p>
          <a:p>
            <a:endParaRPr lang="en-US" baseline="0" dirty="0" smtClean="0"/>
          </a:p>
        </p:txBody>
      </p:sp>
      <p:sp>
        <p:nvSpPr>
          <p:cNvPr id="4" name="Slide Number Placeholder 3"/>
          <p:cNvSpPr>
            <a:spLocks noGrp="1"/>
          </p:cNvSpPr>
          <p:nvPr>
            <p:ph type="sldNum" sz="quarter" idx="10"/>
          </p:nvPr>
        </p:nvSpPr>
        <p:spPr/>
        <p:txBody>
          <a:bodyPr/>
          <a:lstStyle/>
          <a:p>
            <a:pPr>
              <a:defRPr/>
            </a:pPr>
            <a:fld id="{163FA7E5-084D-40EB-A350-EE05E89742AF}" type="slidenum">
              <a:rPr lang="en-US" smtClean="0"/>
              <a:pPr>
                <a:defRPr/>
              </a:pPr>
              <a:t>28</a:t>
            </a:fld>
            <a:endParaRPr lang="en-US" dirty="0"/>
          </a:p>
        </p:txBody>
      </p:sp>
    </p:spTree>
    <p:extLst>
      <p:ext uri="{BB962C8B-B14F-4D97-AF65-F5344CB8AC3E}">
        <p14:creationId xmlns:p14="http://schemas.microsoft.com/office/powerpoint/2010/main" val="10044403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RPI Blog Post: State Legislative Analysis: Bathroom</a:t>
            </a:r>
            <a:r>
              <a:rPr lang="en-US" baseline="0" dirty="0" smtClean="0"/>
              <a:t> Bills - https://www.naspa.org/rpi/posts/state-legislative-analysis-bathroom-bills</a:t>
            </a:r>
          </a:p>
          <a:p>
            <a:endParaRPr lang="en-US" dirty="0" smtClean="0"/>
          </a:p>
          <a:p>
            <a:r>
              <a:rPr lang="en-US" sz="2400" dirty="0" smtClean="0"/>
              <a:t>2016-2017 16 states filed 29 bills </a:t>
            </a:r>
          </a:p>
          <a:p>
            <a:pPr lvl="1"/>
            <a:r>
              <a:rPr lang="en-US" sz="2200" dirty="0" smtClean="0"/>
              <a:t>13 of these bills still pending, but stalled in committee</a:t>
            </a:r>
          </a:p>
          <a:p>
            <a:r>
              <a:rPr lang="en-US" sz="2400" dirty="0" smtClean="0"/>
              <a:t>Texas</a:t>
            </a:r>
          </a:p>
          <a:p>
            <a:pPr lvl="1"/>
            <a:r>
              <a:rPr lang="en-US" sz="2200" dirty="0" smtClean="0"/>
              <a:t>HB 46 &amp; HB 50 were of concern during special session and similar legislation may be introduced in the next legislative cycle </a:t>
            </a:r>
          </a:p>
          <a:p>
            <a:pPr lvl="1"/>
            <a:r>
              <a:rPr lang="en-US" sz="2200" dirty="0" smtClean="0"/>
              <a:t>TX HB 46- would forbid political subdivisions from passing antidiscrimination measures</a:t>
            </a:r>
          </a:p>
          <a:p>
            <a:pPr lvl="1"/>
            <a:r>
              <a:rPr lang="en-US" sz="2200" dirty="0" smtClean="0"/>
              <a:t>TX HB 50-identical, but in application to a school board</a:t>
            </a:r>
            <a:endParaRPr lang="en-US" sz="2400" dirty="0" smtClean="0"/>
          </a:p>
          <a:p>
            <a:endParaRPr lang="en-US" dirty="0" smtClean="0"/>
          </a:p>
          <a:p>
            <a:pPr marL="171450" indent="-171450">
              <a:buFont typeface="Arial" panose="020B0604020202020204" pitchFamily="34" charset="0"/>
              <a:buChar char="•"/>
            </a:pPr>
            <a:r>
              <a:rPr lang="en-US" dirty="0" smtClean="0"/>
              <a:t>March 2016: NC enacts</a:t>
            </a:r>
            <a:r>
              <a:rPr lang="en-US" baseline="0" dirty="0" smtClean="0"/>
              <a:t> HB2 “Public Facilities Privacy and Securities Act”</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HB2 rescinded, replacement </a:t>
            </a:r>
            <a:r>
              <a:rPr lang="en-US" baseline="0" dirty="0" err="1" smtClean="0"/>
              <a:t>legistlation</a:t>
            </a:r>
            <a:endParaRPr lang="en-US" baseline="0" dirty="0" smtClean="0"/>
          </a:p>
          <a:p>
            <a:r>
              <a:rPr lang="en-US" sz="1200" b="0" i="0" kern="1200" dirty="0" smtClean="0">
                <a:solidFill>
                  <a:schemeClr val="tx1"/>
                </a:solidFill>
                <a:effectLst/>
                <a:latin typeface="Arial" charset="0"/>
                <a:ea typeface="+mn-ea"/>
                <a:cs typeface="+mn-cs"/>
              </a:rPr>
              <a:t>-- It effectively maintains a key feature of HB2 by leaving regulation of bathroom access solely in control of the Legislature.</a:t>
            </a:r>
          </a:p>
          <a:p>
            <a:r>
              <a:rPr lang="en-US" sz="1200" b="0" i="0" kern="1200" dirty="0" smtClean="0">
                <a:solidFill>
                  <a:schemeClr val="tx1"/>
                </a:solidFill>
                <a:effectLst/>
                <a:latin typeface="Arial" charset="0"/>
                <a:ea typeface="+mn-ea"/>
                <a:cs typeface="+mn-cs"/>
              </a:rPr>
              <a:t>-- It prevents local governments, until December 2020, from passing or amending their own nondiscrimination ordinances relating to private employment and public accommodation. Therefore we may see the re-emergence</a:t>
            </a:r>
            <a:r>
              <a:rPr lang="en-US" sz="1200" b="0" i="0" kern="1200" baseline="0" dirty="0" smtClean="0">
                <a:solidFill>
                  <a:schemeClr val="tx1"/>
                </a:solidFill>
                <a:effectLst/>
                <a:latin typeface="Arial" charset="0"/>
                <a:ea typeface="+mn-ea"/>
                <a:cs typeface="+mn-cs"/>
              </a:rPr>
              <a:t> of bills </a:t>
            </a:r>
            <a:r>
              <a:rPr lang="en-US" sz="1200" b="0" i="0" kern="1200" baseline="0" dirty="0" err="1" smtClean="0">
                <a:solidFill>
                  <a:schemeClr val="tx1"/>
                </a:solidFill>
                <a:effectLst/>
                <a:latin typeface="Arial" charset="0"/>
                <a:ea typeface="+mn-ea"/>
                <a:cs typeface="+mn-cs"/>
              </a:rPr>
              <a:t>styming</a:t>
            </a:r>
            <a:r>
              <a:rPr lang="en-US" sz="1200" b="0" i="0" kern="1200" baseline="0" dirty="0" smtClean="0">
                <a:solidFill>
                  <a:schemeClr val="tx1"/>
                </a:solidFill>
                <a:effectLst/>
                <a:latin typeface="Arial" charset="0"/>
                <a:ea typeface="+mn-ea"/>
                <a:cs typeface="+mn-cs"/>
              </a:rPr>
              <a:t> the creation of nondiscrimination ordinances at the local level in the next legislative cycle, which is essentially a bathroom bill </a:t>
            </a:r>
            <a:r>
              <a:rPr lang="en-US" sz="1200" b="0" i="0" kern="1200" baseline="0" smtClean="0">
                <a:solidFill>
                  <a:schemeClr val="tx1"/>
                </a:solidFill>
                <a:effectLst/>
                <a:latin typeface="Arial" charset="0"/>
                <a:ea typeface="+mn-ea"/>
                <a:cs typeface="+mn-cs"/>
              </a:rPr>
              <a:t>in disguise. </a:t>
            </a:r>
            <a:endParaRPr lang="en-US" sz="1200" b="0" i="0" kern="1200" dirty="0" smtClean="0">
              <a:solidFill>
                <a:schemeClr val="tx1"/>
              </a:solidFill>
              <a:effectLst/>
              <a:latin typeface="Arial" charset="0"/>
              <a:ea typeface="+mn-ea"/>
              <a:cs typeface="+mn-cs"/>
            </a:endParaRPr>
          </a:p>
          <a:p>
            <a:pPr marL="0" indent="0">
              <a:buFont typeface="Arial" panose="020B0604020202020204" pitchFamily="34" charset="0"/>
              <a:buNone/>
            </a:pPr>
            <a:endParaRPr lang="en-US" baseline="0" dirty="0" smtClean="0"/>
          </a:p>
          <a:p>
            <a:pPr marL="628650" lvl="1" indent="-171450">
              <a:buFont typeface="Arial" panose="020B0604020202020204" pitchFamily="34" charset="0"/>
              <a:buChar char="•"/>
            </a:pPr>
            <a:r>
              <a:rPr lang="en-US" baseline="0" dirty="0" smtClean="0"/>
              <a:t>Industry response is largely negative</a:t>
            </a:r>
          </a:p>
          <a:p>
            <a:pPr marL="628650" lvl="1" indent="-171450">
              <a:buFont typeface="Arial" panose="020B0604020202020204" pitchFamily="34" charset="0"/>
              <a:buChar char="•"/>
            </a:pPr>
            <a:r>
              <a:rPr lang="en-US" baseline="0" dirty="0" smtClean="0"/>
              <a:t>Obama Admin files suit, labels legislation unconstitutional &amp; in violation of Civil Rights Act and Title IX</a:t>
            </a:r>
          </a:p>
          <a:p>
            <a:pPr marL="628650" lvl="1" indent="-171450">
              <a:buFont typeface="Arial" panose="020B0604020202020204" pitchFamily="34" charset="0"/>
              <a:buChar char="•"/>
            </a:pPr>
            <a:r>
              <a:rPr lang="en-US" baseline="0" dirty="0" smtClean="0"/>
              <a:t>Trump Admin is expected to drop the suit: http://www.citizen-times.com/story/news/2017/03/06/justice-department-backs-request-halt-hb/98809302/</a:t>
            </a:r>
          </a:p>
          <a:p>
            <a:pPr marL="171450" lvl="0" indent="-171450">
              <a:buFont typeface="Arial" panose="020B0604020202020204" pitchFamily="34" charset="0"/>
              <a:buChar char="•"/>
            </a:pPr>
            <a:r>
              <a:rPr lang="en-US" baseline="0" dirty="0" smtClean="0"/>
              <a:t>2017: Bills in other states face pushback, but due to Republican controlled legislatures are moving through</a:t>
            </a:r>
          </a:p>
          <a:p>
            <a:pPr marL="628650" lvl="1" indent="-171450">
              <a:buFont typeface="Arial" panose="020B0604020202020204" pitchFamily="34" charset="0"/>
              <a:buChar char="•"/>
            </a:pPr>
            <a:r>
              <a:rPr lang="en-US" baseline="0" dirty="0" smtClean="0"/>
              <a:t>16 states have filed 23 bills; TX SB 6 has passed out of the first chamber yet; TX SB 2078 has passed the second chamber. SD SB115 was withdrawn, WY HB 244 &amp; VA HB 1612 failed prior to introduction, and TN SB 771 failed in the Senate Education Committee. </a:t>
            </a:r>
          </a:p>
          <a:p>
            <a:pPr marL="628650" lvl="1" indent="-171450">
              <a:buFont typeface="Arial" panose="020B0604020202020204" pitchFamily="34" charset="0"/>
              <a:buChar char="•"/>
            </a:pPr>
            <a:r>
              <a:rPr lang="en-US" sz="1200" b="0" i="0" kern="1200" dirty="0" smtClean="0">
                <a:solidFill>
                  <a:schemeClr val="tx1"/>
                </a:solidFill>
                <a:effectLst/>
                <a:latin typeface="Arial" charset="0"/>
                <a:ea typeface="+mn-ea"/>
                <a:cs typeface="+mn-cs"/>
              </a:rPr>
              <a:t>Language stipulated in this legislation differs across the states in definitions of “sex” and “gender,” targeted institutions, alternative options and exceptions, and handling of noncompliance. </a:t>
            </a:r>
          </a:p>
          <a:p>
            <a:pPr marL="628650" lvl="1" indent="-171450">
              <a:buFont typeface="Arial" panose="020B0604020202020204" pitchFamily="34" charset="0"/>
              <a:buChar char="•"/>
            </a:pPr>
            <a:r>
              <a:rPr lang="en-US" sz="1200" b="0" i="0" kern="1200" baseline="0" dirty="0" smtClean="0">
                <a:solidFill>
                  <a:schemeClr val="tx1"/>
                </a:solidFill>
                <a:effectLst/>
                <a:latin typeface="Arial" charset="0"/>
                <a:ea typeface="+mn-ea"/>
                <a:cs typeface="+mn-cs"/>
              </a:rPr>
              <a:t>See RPI blog post above for additional analysis</a:t>
            </a:r>
          </a:p>
          <a:p>
            <a:pPr marL="628650" lvl="1" indent="-171450">
              <a:buFont typeface="Arial" panose="020B0604020202020204" pitchFamily="34" charset="0"/>
              <a:buChar char="•"/>
            </a:pPr>
            <a:endParaRPr lang="en-US" sz="1200" b="0" i="0" kern="1200" baseline="0" dirty="0" smtClean="0">
              <a:solidFill>
                <a:schemeClr val="tx1"/>
              </a:solidFill>
              <a:effectLst/>
              <a:latin typeface="Arial" charset="0"/>
              <a:ea typeface="+mn-ea"/>
              <a:cs typeface="+mn-cs"/>
            </a:endParaRPr>
          </a:p>
          <a:p>
            <a:r>
              <a:rPr lang="en-US" dirty="0" smtClean="0"/>
              <a:t>Texas</a:t>
            </a:r>
            <a:r>
              <a:rPr lang="en-US" baseline="0" dirty="0" smtClean="0"/>
              <a:t> news</a:t>
            </a:r>
            <a:r>
              <a:rPr lang="en-US" dirty="0" smtClean="0"/>
              <a:t>: </a:t>
            </a:r>
          </a:p>
          <a:p>
            <a:endParaRPr lang="en-US" dirty="0" smtClean="0"/>
          </a:p>
          <a:p>
            <a:r>
              <a:rPr lang="en-US" sz="1200" b="0" i="0" kern="1200" dirty="0" smtClean="0">
                <a:solidFill>
                  <a:schemeClr val="tx1"/>
                </a:solidFill>
                <a:effectLst/>
                <a:latin typeface="Arial" charset="0"/>
                <a:ea typeface="+mn-ea"/>
                <a:cs typeface="+mn-cs"/>
              </a:rPr>
              <a:t>While the Policy and Advocacy Team at NASPA has been watching for movement of </a:t>
            </a:r>
            <a:r>
              <a:rPr lang="en-US" sz="1200" b="0" i="0" u="none" strike="noStrike" kern="1200" dirty="0" smtClean="0">
                <a:solidFill>
                  <a:schemeClr val="tx1"/>
                </a:solidFill>
                <a:effectLst/>
                <a:latin typeface="Arial" charset="0"/>
                <a:ea typeface="+mn-ea"/>
                <a:cs typeface="+mn-cs"/>
                <a:hlinkClick r:id="rId3"/>
              </a:rPr>
              <a:t>TX HB 46</a:t>
            </a:r>
            <a:r>
              <a:rPr lang="en-US" sz="1200" b="0" i="0" kern="1200" dirty="0" smtClean="0">
                <a:solidFill>
                  <a:schemeClr val="tx1"/>
                </a:solidFill>
                <a:effectLst/>
                <a:latin typeface="Arial" charset="0"/>
                <a:ea typeface="+mn-ea"/>
                <a:cs typeface="+mn-cs"/>
              </a:rPr>
              <a:t> and </a:t>
            </a:r>
            <a:r>
              <a:rPr lang="en-US" sz="1200" b="0" i="0" u="none" strike="noStrike" kern="1200" dirty="0" smtClean="0">
                <a:solidFill>
                  <a:schemeClr val="tx1"/>
                </a:solidFill>
                <a:effectLst/>
                <a:latin typeface="Arial" charset="0"/>
                <a:ea typeface="+mn-ea"/>
                <a:cs typeface="+mn-cs"/>
                <a:hlinkClick r:id="rId4"/>
              </a:rPr>
              <a:t>TX HB 50</a:t>
            </a:r>
            <a:r>
              <a:rPr lang="en-US" sz="1200" b="0" i="0" kern="1200" dirty="0" smtClean="0">
                <a:solidFill>
                  <a:schemeClr val="tx1"/>
                </a:solidFill>
                <a:effectLst/>
                <a:latin typeface="Arial" charset="0"/>
                <a:ea typeface="+mn-ea"/>
                <a:cs typeface="+mn-cs"/>
              </a:rPr>
              <a:t> during Texas Special Session, both failed to move forward by the end date of 8/16/2017. These bills mimic failed legislation HB 2899, a slightly more lenient form of the original TX SB 6 Bathroom Bill. TX </a:t>
            </a:r>
            <a:r>
              <a:rPr lang="en-US" sz="1200" b="0" i="0" u="none" strike="noStrike" kern="1200" dirty="0" smtClean="0">
                <a:solidFill>
                  <a:schemeClr val="tx1"/>
                </a:solidFill>
                <a:effectLst/>
                <a:latin typeface="Arial" charset="0"/>
                <a:ea typeface="+mn-ea"/>
                <a:cs typeface="+mn-cs"/>
                <a:hlinkClick r:id="rId3"/>
              </a:rPr>
              <a:t>HB 46</a:t>
            </a:r>
            <a:r>
              <a:rPr lang="en-US" sz="1200" b="0" i="0" kern="1200" dirty="0" smtClean="0">
                <a:solidFill>
                  <a:schemeClr val="tx1"/>
                </a:solidFill>
                <a:effectLst/>
                <a:latin typeface="Arial" charset="0"/>
                <a:ea typeface="+mn-ea"/>
                <a:cs typeface="+mn-cs"/>
              </a:rPr>
              <a:t> would forbid “political subdivisions, including a public school district” from adopting or enforcing measures to “protect a class of persons from discrimination” in regulating “access to multi-occupancy restrooms, showers or changing facilities.” </a:t>
            </a:r>
            <a:r>
              <a:rPr lang="en-US" sz="1200" b="0" i="0" u="none" strike="noStrike" kern="1200" dirty="0" smtClean="0">
                <a:solidFill>
                  <a:schemeClr val="tx1"/>
                </a:solidFill>
                <a:effectLst/>
                <a:latin typeface="Arial" charset="0"/>
                <a:ea typeface="+mn-ea"/>
                <a:cs typeface="+mn-cs"/>
                <a:hlinkClick r:id="rId4"/>
              </a:rPr>
              <a:t>HB 50</a:t>
            </a:r>
            <a:r>
              <a:rPr lang="en-US" sz="1200" b="0" i="0" kern="1200" dirty="0" smtClean="0">
                <a:solidFill>
                  <a:schemeClr val="tx1"/>
                </a:solidFill>
                <a:effectLst/>
                <a:latin typeface="Arial" charset="0"/>
                <a:ea typeface="+mn-ea"/>
                <a:cs typeface="+mn-cs"/>
              </a:rPr>
              <a:t> was identical except applying only to a school district board. In the past few months other states have retreated from the conversation. Additional bills of this kind are unlikely to be introduced during the 2016-2017 legislative session.</a:t>
            </a:r>
            <a:endParaRPr lang="en-US" dirty="0" smtClean="0"/>
          </a:p>
          <a:p>
            <a:endParaRPr lang="en-US" dirty="0" smtClean="0"/>
          </a:p>
          <a:p>
            <a:r>
              <a:rPr lang="en-US" dirty="0" smtClean="0"/>
              <a:t>https://www.usnews.com/news/best-states/articles/2017-05-30/texas-bathroom-bills-fate-hangs-on-special-session</a:t>
            </a:r>
          </a:p>
          <a:p>
            <a:r>
              <a:rPr lang="en-US" dirty="0" smtClean="0"/>
              <a:t>http://www.thedailybeast.com/articles/2017/05/22/texas-is-on-the-verge-of-passing-two-horribly-anti-lgbt-laws</a:t>
            </a:r>
          </a:p>
          <a:p>
            <a:endParaRPr lang="en-US" dirty="0" smtClean="0"/>
          </a:p>
          <a:p>
            <a:r>
              <a:rPr lang="en-US" dirty="0" smtClean="0"/>
              <a:t>https://www.texastribune.org/2017/05/21/amid-special-session-threat-house-eyes-bathroom-restrictions-schools/</a:t>
            </a:r>
          </a:p>
          <a:p>
            <a:endParaRPr lang="en-US" dirty="0" smtClean="0"/>
          </a:p>
          <a:p>
            <a:r>
              <a:rPr lang="en-US" dirty="0" smtClean="0"/>
              <a:t>TX SB 2078 (https://s3.amazonaws.com/fn-document-service/file-by-sha384/54458f64f12d80db134b6fdc274266c58cd0df04d695b6e6ae4823f751faa9210720d6fe5832300a613741ff7f06607e</a:t>
            </a:r>
          </a:p>
          <a:p>
            <a:endParaRPr lang="en-US"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RPI Blog Post: State Legislative Analysis: Bathroom</a:t>
            </a:r>
            <a:r>
              <a:rPr lang="en-US" baseline="0" dirty="0" smtClean="0"/>
              <a:t> Bills - https://www.naspa.org/rpi/posts/state-legislative-analysis-bathroom-bills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NCSL: http://www.ncsl.org/research/education/-bathroom-bill-legislative-tracking635951130.aspx</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Trans Inclusiveness session slides can be accessed on the NAPSA website along with other materials from Annual: https://www.naspa.org/events under “Presentation Archive”</a:t>
            </a:r>
          </a:p>
          <a:p>
            <a:endParaRPr lang="en-US" dirty="0" smtClean="0"/>
          </a:p>
          <a:p>
            <a:r>
              <a:rPr lang="en-US" baseline="0" dirty="0" smtClean="0"/>
              <a:t>Seeing a trend of gender identity and/or sexual orientation added to state non-discrimination laws; do not have a definitive list</a:t>
            </a:r>
          </a:p>
          <a:p>
            <a:pPr marL="171450" indent="-171450">
              <a:buFont typeface="Arial" panose="020B0604020202020204" pitchFamily="34" charset="0"/>
              <a:buChar char="•"/>
            </a:pPr>
            <a:r>
              <a:rPr lang="en-US" baseline="0" dirty="0" smtClean="0"/>
              <a:t>Language in bills related to education and/or housing in at least a dozen states; 19 total bills, 17 pending, 2 failed &amp; most are predicted not to be enacted</a:t>
            </a:r>
          </a:p>
          <a:p>
            <a:pPr marL="171450" indent="-171450">
              <a:buFont typeface="Arial" panose="020B0604020202020204" pitchFamily="34" charset="0"/>
              <a:buChar char="•"/>
            </a:pPr>
            <a:r>
              <a:rPr lang="en-US" baseline="0" dirty="0" smtClean="0"/>
              <a:t>NH: http://www.wmur.com/article/nh-house-considers-adding-transgender-protections-to-anti-discrimination-laws/8961835</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DA</a:t>
            </a:r>
          </a:p>
          <a:p>
            <a:pPr marL="0" lvl="0" indent="0">
              <a:buFont typeface="Arial" panose="020B0604020202020204" pitchFamily="34" charset="0"/>
              <a:buNone/>
            </a:pPr>
            <a:endParaRPr lang="en-US" sz="1200" b="0" i="0" kern="1200" baseline="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163FA7E5-084D-40EB-A350-EE05E89742AF}" type="slidenum">
              <a:rPr lang="en-US" smtClean="0"/>
              <a:pPr>
                <a:defRPr/>
              </a:pPr>
              <a:t>29</a:t>
            </a:fld>
            <a:endParaRPr lang="en-US" dirty="0"/>
          </a:p>
        </p:txBody>
      </p:sp>
    </p:spTree>
    <p:extLst>
      <p:ext uri="{BB962C8B-B14F-4D97-AF65-F5344CB8AC3E}">
        <p14:creationId xmlns:p14="http://schemas.microsoft.com/office/powerpoint/2010/main" val="21138286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You should have a grey menu on your screen right now, and somewhere on that you will see this audio control panel, which usually defaults to being open when you log into GoToWebinar.  However, if it isn’t, you can access your audio controls by clicking the plus sign next to the word audio on your menu.  This will allow you to choose between telephone or mic and speakers, which you can switch between during the presentation if one stops working well for you.</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To use your telephone, use the access code and pin located on your menu, not the ones here on the</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slide as they are only an example.</a:t>
            </a:r>
          </a:p>
          <a:p>
            <a:endParaRPr lang="en-US" dirty="0"/>
          </a:p>
          <a:p>
            <a:r>
              <a:rPr lang="en-US" dirty="0"/>
              <a:t>Attendees will be</a:t>
            </a:r>
            <a:r>
              <a:rPr lang="en-US" baseline="0" dirty="0"/>
              <a:t> muted throughout the session.  </a:t>
            </a:r>
            <a:endParaRPr lang="en-US" dirty="0"/>
          </a:p>
        </p:txBody>
      </p:sp>
      <p:sp>
        <p:nvSpPr>
          <p:cNvPr id="4" name="Slide Number Placeholder 3"/>
          <p:cNvSpPr>
            <a:spLocks noGrp="1"/>
          </p:cNvSpPr>
          <p:nvPr>
            <p:ph type="sldNum" sz="quarter" idx="10"/>
          </p:nvPr>
        </p:nvSpPr>
        <p:spPr/>
        <p:txBody>
          <a:bodyPr/>
          <a:lstStyle/>
          <a:p>
            <a:fld id="{82ADC018-9839-4A4E-A573-25242CDBED22}" type="slidenum">
              <a:rPr lang="en-US" smtClean="0"/>
              <a:pPr/>
              <a:t>3</a:t>
            </a:fld>
            <a:endParaRPr lang="en-US" dirty="0"/>
          </a:p>
        </p:txBody>
      </p:sp>
    </p:spTree>
    <p:extLst>
      <p:ext uri="{BB962C8B-B14F-4D97-AF65-F5344CB8AC3E}">
        <p14:creationId xmlns:p14="http://schemas.microsoft.com/office/powerpoint/2010/main" val="20603568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Institutional advocacy</a:t>
            </a:r>
          </a:p>
          <a:p>
            <a:pPr marL="171450" indent="-171450">
              <a:buFont typeface="Arial" panose="020B0604020202020204" pitchFamily="34" charset="0"/>
              <a:buChar char="•"/>
            </a:pPr>
            <a:r>
              <a:rPr lang="en-US" dirty="0" smtClean="0"/>
              <a:t>Positions that the institution takes officially, usually managed and handled by government affairs &amp; senior leadership, e.g., signing on to community letters regarding funding  for research support, or decisions declaring sanctuary campus</a:t>
            </a:r>
          </a:p>
          <a:p>
            <a:pPr marL="171450" indent="-171450">
              <a:buFont typeface="Arial" panose="020B0604020202020204" pitchFamily="34" charset="0"/>
              <a:buChar char="•"/>
            </a:pPr>
            <a:r>
              <a:rPr lang="en-US" dirty="0" smtClean="0"/>
              <a:t>Within institution advocacy - when creating campus policies and practices, paying intentional heed to equity, impacts on historically underrepresented populations, etc.</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Lambda Legal Supporting Trans Students: https://www.lambdalegal.org/know-your-rights/article/trans-supporting-students</a:t>
            </a:r>
          </a:p>
          <a:p>
            <a:pPr marL="0" indent="0">
              <a:buFont typeface="Arial" panose="020B0604020202020204" pitchFamily="34" charset="0"/>
              <a:buNone/>
            </a:pPr>
            <a:r>
              <a:rPr lang="en-US" dirty="0" err="1" smtClean="0"/>
              <a:t>Umass</a:t>
            </a:r>
            <a:r>
              <a:rPr lang="en-US" dirty="0" smtClean="0"/>
              <a:t> Amherst</a:t>
            </a:r>
            <a:r>
              <a:rPr lang="en-US" baseline="0" dirty="0" smtClean="0"/>
              <a:t> Stonewall Center Necessary Practices for Supporting Trans Students presentation: https://www.umass.edu/stonewall/sites/default/files/faculty_spring_17.pdf</a:t>
            </a:r>
            <a:endParaRPr lang="en-US" dirty="0" smtClean="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aseline="0" dirty="0" smtClean="0"/>
              <a:t>Campus Pride Trans Policy Clearinghouse: https://www.campuspride.org/tpc/</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baseline="0" dirty="0" smtClean="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baseline="0" dirty="0" smtClean="0"/>
              <a:t>Teri</a:t>
            </a:r>
            <a:endParaRPr lang="en-US" dirty="0" smtClean="0"/>
          </a:p>
          <a:p>
            <a:pPr marL="0" indent="0">
              <a:buFont typeface="Arial" panose="020B0604020202020204" pitchFamily="34" charset="0"/>
              <a:buNone/>
            </a:pPr>
            <a:endParaRPr lang="en-US" dirty="0" smtClean="0"/>
          </a:p>
        </p:txBody>
      </p:sp>
      <p:sp>
        <p:nvSpPr>
          <p:cNvPr id="4" name="Slide Number Placeholder 3"/>
          <p:cNvSpPr>
            <a:spLocks noGrp="1"/>
          </p:cNvSpPr>
          <p:nvPr>
            <p:ph type="sldNum" sz="quarter" idx="10"/>
          </p:nvPr>
        </p:nvSpPr>
        <p:spPr/>
        <p:txBody>
          <a:bodyPr/>
          <a:lstStyle/>
          <a:p>
            <a:pPr>
              <a:defRPr/>
            </a:pPr>
            <a:fld id="{163FA7E5-084D-40EB-A350-EE05E89742AF}" type="slidenum">
              <a:rPr lang="en-US" smtClean="0"/>
              <a:pPr>
                <a:defRPr/>
              </a:pPr>
              <a:t>30</a:t>
            </a:fld>
            <a:endParaRPr lang="en-US" dirty="0"/>
          </a:p>
        </p:txBody>
      </p:sp>
    </p:spTree>
    <p:extLst>
      <p:ext uri="{BB962C8B-B14F-4D97-AF65-F5344CB8AC3E}">
        <p14:creationId xmlns:p14="http://schemas.microsoft.com/office/powerpoint/2010/main" val="5954212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Lambda</a:t>
            </a:r>
            <a:r>
              <a:rPr lang="en-US" baseline="0" dirty="0" smtClean="0"/>
              <a:t> Legal: https://www.lambdalegal.org/</a:t>
            </a:r>
          </a:p>
          <a:p>
            <a:pPr marL="171450" indent="-171450">
              <a:buFont typeface="Arial" panose="020B0604020202020204" pitchFamily="34" charset="0"/>
              <a:buChar char="•"/>
            </a:pPr>
            <a:r>
              <a:rPr lang="en-US" baseline="0" dirty="0" smtClean="0"/>
              <a:t>Transgender Law Center: https://transgenderlawcenter.org/</a:t>
            </a:r>
          </a:p>
          <a:p>
            <a:pPr marL="171450" indent="-171450">
              <a:buFont typeface="Arial" panose="020B0604020202020204" pitchFamily="34" charset="0"/>
              <a:buChar char="•"/>
            </a:pPr>
            <a:r>
              <a:rPr lang="en-US" baseline="0" dirty="0" smtClean="0"/>
              <a:t>National Center for Transgender Equality: http://www.transequality.org/issues/youth-students</a:t>
            </a:r>
          </a:p>
          <a:p>
            <a:pPr marL="171450" indent="-171450">
              <a:buFont typeface="Arial" panose="020B0604020202020204" pitchFamily="34" charset="0"/>
              <a:buChar char="•"/>
            </a:pPr>
            <a:r>
              <a:rPr lang="en-US" baseline="0" dirty="0" smtClean="0"/>
              <a:t>Campus Pride: https://www.campuspride.org/</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Dr. Z </a:t>
            </a:r>
            <a:r>
              <a:rPr lang="en-US" baseline="0" dirty="0" err="1" smtClean="0"/>
              <a:t>Nicolazzo’s</a:t>
            </a:r>
            <a:r>
              <a:rPr lang="en-US" baseline="0" dirty="0" smtClean="0"/>
              <a:t> Trans* Studies in Higher Education syllabus: https://docs.google.com/document/d/1uUFd5pMlLTOigvVtt9uJYmimhH2w4rZL9azrrUiqZJc/edit</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Teri</a:t>
            </a:r>
          </a:p>
        </p:txBody>
      </p:sp>
      <p:sp>
        <p:nvSpPr>
          <p:cNvPr id="4" name="Slide Number Placeholder 3"/>
          <p:cNvSpPr>
            <a:spLocks noGrp="1"/>
          </p:cNvSpPr>
          <p:nvPr>
            <p:ph type="sldNum" sz="quarter" idx="10"/>
          </p:nvPr>
        </p:nvSpPr>
        <p:spPr/>
        <p:txBody>
          <a:bodyPr/>
          <a:lstStyle/>
          <a:p>
            <a:pPr>
              <a:defRPr/>
            </a:pPr>
            <a:fld id="{163FA7E5-084D-40EB-A350-EE05E89742AF}" type="slidenum">
              <a:rPr lang="en-US" smtClean="0"/>
              <a:pPr>
                <a:defRPr/>
              </a:pPr>
              <a:t>31</a:t>
            </a:fld>
            <a:endParaRPr lang="en-US" dirty="0"/>
          </a:p>
        </p:txBody>
      </p:sp>
    </p:spTree>
    <p:extLst>
      <p:ext uri="{BB962C8B-B14F-4D97-AF65-F5344CB8AC3E}">
        <p14:creationId xmlns:p14="http://schemas.microsoft.com/office/powerpoint/2010/main" val="192251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Teri</a:t>
            </a:r>
            <a:endParaRPr lang="en-US" dirty="0"/>
          </a:p>
        </p:txBody>
      </p:sp>
      <p:sp>
        <p:nvSpPr>
          <p:cNvPr id="4" name="Slide Number Placeholder 3"/>
          <p:cNvSpPr>
            <a:spLocks noGrp="1"/>
          </p:cNvSpPr>
          <p:nvPr>
            <p:ph type="sldNum" sz="quarter" idx="10"/>
          </p:nvPr>
        </p:nvSpPr>
        <p:spPr/>
        <p:txBody>
          <a:bodyPr/>
          <a:lstStyle/>
          <a:p>
            <a:pPr>
              <a:defRPr/>
            </a:pPr>
            <a:fld id="{163FA7E5-084D-40EB-A350-EE05E89742AF}" type="slidenum">
              <a:rPr lang="en-US" smtClean="0"/>
              <a:pPr>
                <a:defRPr/>
              </a:pPr>
              <a:t>32</a:t>
            </a:fld>
            <a:endParaRPr lang="en-US" dirty="0"/>
          </a:p>
        </p:txBody>
      </p:sp>
    </p:spTree>
    <p:extLst>
      <p:ext uri="{BB962C8B-B14F-4D97-AF65-F5344CB8AC3E}">
        <p14:creationId xmlns:p14="http://schemas.microsoft.com/office/powerpoint/2010/main" val="32033997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Teri</a:t>
            </a:r>
          </a:p>
        </p:txBody>
      </p:sp>
      <p:sp>
        <p:nvSpPr>
          <p:cNvPr id="4" name="Slide Number Placeholder 3"/>
          <p:cNvSpPr>
            <a:spLocks noGrp="1"/>
          </p:cNvSpPr>
          <p:nvPr>
            <p:ph type="sldNum" sz="quarter" idx="10"/>
          </p:nvPr>
        </p:nvSpPr>
        <p:spPr/>
        <p:txBody>
          <a:bodyPr/>
          <a:lstStyle/>
          <a:p>
            <a:pPr>
              <a:defRPr/>
            </a:pPr>
            <a:fld id="{163FA7E5-084D-40EB-A350-EE05E89742AF}" type="slidenum">
              <a:rPr lang="en-US" smtClean="0"/>
              <a:pPr>
                <a:defRPr/>
              </a:pPr>
              <a:t>33</a:t>
            </a:fld>
            <a:endParaRPr lang="en-US" dirty="0"/>
          </a:p>
        </p:txBody>
      </p:sp>
    </p:spTree>
    <p:extLst>
      <p:ext uri="{BB962C8B-B14F-4D97-AF65-F5344CB8AC3E}">
        <p14:creationId xmlns:p14="http://schemas.microsoft.com/office/powerpoint/2010/main" val="146991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smtClean="0"/>
              <a:t>Weekly</a:t>
            </a:r>
            <a:r>
              <a:rPr lang="en-US" baseline="0" dirty="0" smtClean="0"/>
              <a:t> News Update to the RPI Blog posted on Mondays</a:t>
            </a:r>
            <a:endParaRPr lang="en-US" dirty="0" smtClean="0"/>
          </a:p>
          <a:p>
            <a:pPr lvl="1"/>
            <a:endParaRPr lang="en-US" sz="1200" u="sng" kern="1200" dirty="0" smtClean="0">
              <a:solidFill>
                <a:schemeClr val="tx1"/>
              </a:solidFill>
              <a:effectLst/>
              <a:latin typeface="Arial" charset="0"/>
              <a:ea typeface="+mn-ea"/>
              <a:cs typeface="+mn-cs"/>
            </a:endParaRPr>
          </a:p>
          <a:p>
            <a:pPr lvl="0"/>
            <a:r>
              <a:rPr lang="en-US" sz="1200" kern="1200" dirty="0" smtClean="0">
                <a:solidFill>
                  <a:schemeClr val="tx1"/>
                </a:solidFill>
                <a:effectLst/>
                <a:latin typeface="Arial" charset="0"/>
                <a:ea typeface="+mn-ea"/>
                <a:cs typeface="+mn-cs"/>
              </a:rPr>
              <a:t>Monthly </a:t>
            </a:r>
            <a:r>
              <a:rPr lang="en-US" sz="1200" u="sng" kern="1200" dirty="0" smtClean="0">
                <a:solidFill>
                  <a:schemeClr val="tx1"/>
                </a:solidFill>
                <a:effectLst/>
                <a:latin typeface="Arial" charset="0"/>
                <a:ea typeface="+mn-ea"/>
                <a:cs typeface="+mn-cs"/>
                <a:hlinkClick r:id="rId3"/>
              </a:rPr>
              <a:t>Public Policy Briefing series</a:t>
            </a:r>
            <a:r>
              <a:rPr lang="en-US" sz="1200" kern="1200" dirty="0" smtClean="0">
                <a:solidFill>
                  <a:schemeClr val="tx1"/>
                </a:solidFill>
                <a:effectLst/>
                <a:latin typeface="Arial" charset="0"/>
                <a:ea typeface="+mn-ea"/>
                <a:cs typeface="+mn-cs"/>
              </a:rPr>
              <a:t> (2</a:t>
            </a:r>
            <a:r>
              <a:rPr lang="en-US" sz="1200" kern="1200" baseline="30000" dirty="0" smtClean="0">
                <a:solidFill>
                  <a:schemeClr val="tx1"/>
                </a:solidFill>
                <a:effectLst/>
                <a:latin typeface="Arial" charset="0"/>
                <a:ea typeface="+mn-ea"/>
                <a:cs typeface="+mn-cs"/>
              </a:rPr>
              <a:t>nd</a:t>
            </a:r>
            <a:r>
              <a:rPr lang="en-US" sz="1200" kern="1200" dirty="0" smtClean="0">
                <a:solidFill>
                  <a:schemeClr val="tx1"/>
                </a:solidFill>
                <a:effectLst/>
                <a:latin typeface="Arial" charset="0"/>
                <a:ea typeface="+mn-ea"/>
                <a:cs typeface="+mn-cs"/>
              </a:rPr>
              <a:t> to *</a:t>
            </a:r>
            <a:r>
              <a:rPr lang="en-US" sz="1200" b="1" kern="1200" dirty="0" smtClean="0">
                <a:solidFill>
                  <a:schemeClr val="tx1"/>
                </a:solidFill>
                <a:effectLst/>
                <a:latin typeface="Arial" charset="0"/>
                <a:ea typeface="+mn-ea"/>
                <a:cs typeface="+mn-cs"/>
              </a:rPr>
              <a:t>last</a:t>
            </a:r>
            <a:r>
              <a:rPr lang="en-US" sz="1200" kern="1200" dirty="0" smtClean="0">
                <a:solidFill>
                  <a:schemeClr val="tx1"/>
                </a:solidFill>
                <a:effectLst/>
                <a:latin typeface="Arial" charset="0"/>
                <a:ea typeface="+mn-ea"/>
                <a:cs typeface="+mn-cs"/>
              </a:rPr>
              <a:t>* Thursday): https://olc.naspa.org/catalog/naspa-policy-briefing-series</a:t>
            </a:r>
          </a:p>
          <a:p>
            <a:endParaRPr lang="en-US" dirty="0" smtClean="0"/>
          </a:p>
          <a:p>
            <a:r>
              <a:rPr lang="en-US" dirty="0" smtClean="0"/>
              <a:t>Teri</a:t>
            </a:r>
          </a:p>
        </p:txBody>
      </p:sp>
      <p:sp>
        <p:nvSpPr>
          <p:cNvPr id="4" name="Slide Number Placeholder 3"/>
          <p:cNvSpPr>
            <a:spLocks noGrp="1"/>
          </p:cNvSpPr>
          <p:nvPr>
            <p:ph type="sldNum" sz="quarter" idx="10"/>
          </p:nvPr>
        </p:nvSpPr>
        <p:spPr/>
        <p:txBody>
          <a:bodyPr/>
          <a:lstStyle/>
          <a:p>
            <a:pPr>
              <a:defRPr/>
            </a:pPr>
            <a:fld id="{163FA7E5-084D-40EB-A350-EE05E89742AF}" type="slidenum">
              <a:rPr lang="en-US" smtClean="0"/>
              <a:pPr>
                <a:defRPr/>
              </a:pPr>
              <a:t>34</a:t>
            </a:fld>
            <a:endParaRPr lang="en-US" dirty="0"/>
          </a:p>
        </p:txBody>
      </p:sp>
    </p:spTree>
    <p:extLst>
      <p:ext uri="{BB962C8B-B14F-4D97-AF65-F5344CB8AC3E}">
        <p14:creationId xmlns:p14="http://schemas.microsoft.com/office/powerpoint/2010/main" val="3824465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If you have a question or comment during the presentation, you’ll be able to send it to us using the questions box located further down on your menu.  Again, you can open it by clicking on the plus sign next to the word “questions</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Teri</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and I will be responding to these at the en</a:t>
            </a:r>
            <a:r>
              <a:rPr lang="en-US" sz="1200" kern="1200" baseline="0" dirty="0">
                <a:solidFill>
                  <a:schemeClr val="tx1"/>
                </a:solidFill>
                <a:effectLst/>
                <a:latin typeface="+mn-lt"/>
                <a:ea typeface="+mn-ea"/>
                <a:cs typeface="+mn-cs"/>
              </a:rPr>
              <a:t>d of </a:t>
            </a:r>
            <a:r>
              <a:rPr lang="en-US" sz="1200" kern="1200" dirty="0">
                <a:solidFill>
                  <a:schemeClr val="tx1"/>
                </a:solidFill>
                <a:effectLst/>
                <a:latin typeface="+mn-lt"/>
                <a:ea typeface="+mn-ea"/>
                <a:cs typeface="+mn-cs"/>
              </a:rPr>
              <a:t>the presentation and my colleague Teri Lyn Hinds will read out questions to us at the end of the session.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you are having technical issues, we will respond to you privately. You will need to view your control panels to see our response. </a:t>
            </a:r>
            <a:endParaRPr lang="en-US" dirty="0"/>
          </a:p>
        </p:txBody>
      </p:sp>
      <p:sp>
        <p:nvSpPr>
          <p:cNvPr id="4" name="Slide Number Placeholder 3"/>
          <p:cNvSpPr>
            <a:spLocks noGrp="1"/>
          </p:cNvSpPr>
          <p:nvPr>
            <p:ph type="sldNum" sz="quarter" idx="10"/>
          </p:nvPr>
        </p:nvSpPr>
        <p:spPr/>
        <p:txBody>
          <a:bodyPr/>
          <a:lstStyle/>
          <a:p>
            <a:fld id="{82ADC018-9839-4A4E-A573-25242CDBED22}" type="slidenum">
              <a:rPr lang="en-US" smtClean="0"/>
              <a:pPr/>
              <a:t>4</a:t>
            </a:fld>
            <a:endParaRPr lang="en-US" dirty="0"/>
          </a:p>
        </p:txBody>
      </p:sp>
    </p:spTree>
    <p:extLst>
      <p:ext uri="{BB962C8B-B14F-4D97-AF65-F5344CB8AC3E}">
        <p14:creationId xmlns:p14="http://schemas.microsoft.com/office/powerpoint/2010/main" val="3294138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case that menu starts to get in your way, you can hide it by clicking on the orange arrow on the top of the vertical strip of icons that hangs out there on the side of your menu.  If you need it back to ask a question or to give feedback, go ahead and click on it again, and it will slide back out.</a:t>
            </a:r>
          </a:p>
          <a:p>
            <a:endParaRPr lang="en-US" dirty="0"/>
          </a:p>
        </p:txBody>
      </p:sp>
      <p:sp>
        <p:nvSpPr>
          <p:cNvPr id="4" name="Slide Number Placeholder 3"/>
          <p:cNvSpPr>
            <a:spLocks noGrp="1"/>
          </p:cNvSpPr>
          <p:nvPr>
            <p:ph type="sldNum" sz="quarter" idx="10"/>
          </p:nvPr>
        </p:nvSpPr>
        <p:spPr/>
        <p:txBody>
          <a:bodyPr/>
          <a:lstStyle/>
          <a:p>
            <a:fld id="{82ADC018-9839-4A4E-A573-25242CDBED22}" type="slidenum">
              <a:rPr lang="en-US" smtClean="0"/>
              <a:pPr/>
              <a:t>5</a:t>
            </a:fld>
            <a:endParaRPr lang="en-US" dirty="0"/>
          </a:p>
        </p:txBody>
      </p:sp>
    </p:spTree>
    <p:extLst>
      <p:ext uri="{BB962C8B-B14F-4D97-AF65-F5344CB8AC3E}">
        <p14:creationId xmlns:p14="http://schemas.microsoft.com/office/powerpoint/2010/main" val="801517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that does it for my technical directions.  We are recording</a:t>
            </a:r>
            <a:r>
              <a:rPr lang="en-US" sz="1200" kern="1200" baseline="0" dirty="0">
                <a:solidFill>
                  <a:schemeClr val="tx1"/>
                </a:solidFill>
                <a:effectLst/>
                <a:latin typeface="+mn-lt"/>
                <a:ea typeface="+mn-ea"/>
                <a:cs typeface="+mn-cs"/>
              </a:rPr>
              <a:t> this session and the recording and slides will be made available </a:t>
            </a:r>
            <a:r>
              <a:rPr lang="en-US" sz="1200" kern="1200" baseline="0" dirty="0" smtClean="0">
                <a:solidFill>
                  <a:schemeClr val="tx1"/>
                </a:solidFill>
                <a:effectLst/>
                <a:latin typeface="+mn-lt"/>
                <a:ea typeface="+mn-ea"/>
                <a:cs typeface="+mn-cs"/>
              </a:rPr>
              <a:t>next </a:t>
            </a:r>
            <a:r>
              <a:rPr lang="en-US" sz="1200" kern="1200" baseline="0" dirty="0">
                <a:solidFill>
                  <a:schemeClr val="tx1"/>
                </a:solidFill>
                <a:effectLst/>
                <a:latin typeface="+mn-lt"/>
                <a:ea typeface="+mn-ea"/>
                <a:cs typeface="+mn-cs"/>
              </a:rPr>
              <a:t>week. Y</a:t>
            </a:r>
            <a:r>
              <a:rPr lang="en-US" sz="1200" kern="1200" dirty="0">
                <a:solidFill>
                  <a:schemeClr val="tx1"/>
                </a:solidFill>
                <a:effectLst/>
                <a:latin typeface="+mn-lt"/>
                <a:ea typeface="+mn-ea"/>
                <a:cs typeface="+mn-cs"/>
              </a:rPr>
              <a:t>ou’ll be notified via email when the recording of this briefing is available.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Thanks so much for your attention, we will now move into the presentation….</a:t>
            </a:r>
            <a:endParaRPr lang="en-US" dirty="0"/>
          </a:p>
        </p:txBody>
      </p:sp>
      <p:sp>
        <p:nvSpPr>
          <p:cNvPr id="4" name="Slide Number Placeholder 3"/>
          <p:cNvSpPr>
            <a:spLocks noGrp="1"/>
          </p:cNvSpPr>
          <p:nvPr>
            <p:ph type="sldNum" sz="quarter" idx="10"/>
          </p:nvPr>
        </p:nvSpPr>
        <p:spPr/>
        <p:txBody>
          <a:bodyPr/>
          <a:lstStyle/>
          <a:p>
            <a:fld id="{82ADC018-9839-4A4E-A573-25242CDBED22}" type="slidenum">
              <a:rPr lang="en-US" smtClean="0"/>
              <a:pPr/>
              <a:t>6</a:t>
            </a:fld>
            <a:endParaRPr lang="en-US" dirty="0"/>
          </a:p>
        </p:txBody>
      </p:sp>
    </p:spTree>
    <p:extLst>
      <p:ext uri="{BB962C8B-B14F-4D97-AF65-F5344CB8AC3E}">
        <p14:creationId xmlns:p14="http://schemas.microsoft.com/office/powerpoint/2010/main" val="659715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Introduce ourselves &amp; give a bit of background/bio</a:t>
            </a:r>
          </a:p>
          <a:p>
            <a:endParaRPr lang="en-US" baseline="0" dirty="0" smtClean="0"/>
          </a:p>
          <a:p>
            <a:r>
              <a:rPr lang="en-US" baseline="0" dirty="0" smtClean="0"/>
              <a:t>We’re going to take a bit of a different approach to our time with you all today. Rather than focus on how we got into our roles or how others who might want to do what we do can follow in our footsteps, we’ve decided to instead talk about how all of you – no matter what or where your future career takes you – can and should be tuned into public policy conversations, how they’ll influence your day-to-day work, and how you can use your knowledge and expertise to influence public policy to better serve our students. We’re happy to connect with those of you want to do what we do as a career – feel free to email us if that’s you! – but because so much of what we do is to facilitate raising the voices of student affairs professionals, we thought today would be a good time to highlight how you can be a part of that no matter what career path you find yourself in. (And for those of you want to get wonky – we’ll get into some of that today, too, don’t worry!)</a:t>
            </a:r>
            <a:endParaRPr lang="en-US" dirty="0"/>
          </a:p>
        </p:txBody>
      </p:sp>
      <p:sp>
        <p:nvSpPr>
          <p:cNvPr id="4" name="Slide Number Placeholder 3"/>
          <p:cNvSpPr>
            <a:spLocks noGrp="1"/>
          </p:cNvSpPr>
          <p:nvPr>
            <p:ph type="sldNum" sz="quarter" idx="10"/>
          </p:nvPr>
        </p:nvSpPr>
        <p:spPr/>
        <p:txBody>
          <a:bodyPr/>
          <a:lstStyle/>
          <a:p>
            <a:pPr>
              <a:defRPr/>
            </a:pPr>
            <a:fld id="{163FA7E5-084D-40EB-A350-EE05E89742AF}"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157801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mn-cs"/>
              </a:rPr>
              <a:t>Provide an overview of where we sit within NASPA, work of RPI as a whole</a:t>
            </a:r>
          </a:p>
          <a:p>
            <a:endParaRPr lang="en-US" sz="1200" b="0" i="0" kern="1200" dirty="0" smtClean="0">
              <a:solidFill>
                <a:schemeClr val="tx1"/>
              </a:solidFill>
              <a:effectLst/>
              <a:latin typeface="Arial" charset="0"/>
              <a:ea typeface="+mn-ea"/>
              <a:cs typeface="+mn-cs"/>
            </a:endParaRPr>
          </a:p>
          <a:p>
            <a:r>
              <a:rPr lang="en-US" sz="1200" b="0" i="0" kern="1200" dirty="0" smtClean="0">
                <a:solidFill>
                  <a:schemeClr val="tx1"/>
                </a:solidFill>
                <a:effectLst/>
                <a:latin typeface="Arial" charset="0"/>
                <a:ea typeface="+mn-ea"/>
                <a:cs typeface="+mn-cs"/>
              </a:rPr>
              <a:t>Policy &amp;</a:t>
            </a:r>
            <a:r>
              <a:rPr lang="en-US" sz="1200" b="0" i="0" kern="1200" baseline="0" dirty="0" smtClean="0">
                <a:solidFill>
                  <a:schemeClr val="tx1"/>
                </a:solidFill>
                <a:effectLst/>
                <a:latin typeface="Arial" charset="0"/>
                <a:ea typeface="+mn-ea"/>
                <a:cs typeface="+mn-cs"/>
              </a:rPr>
              <a:t> Advocacy Team works in concert with other colleagues within RPI and across NASPA as a whole to provide members overviews of key federal and state policy conversations relevant to student affairs work on campus. At the same time, we are a liaison between NASPA members and other national higher education associations working in partnership with them to inform both the field at large and policymakers about the effect of passed and proposed policies on our campuses.</a:t>
            </a:r>
            <a:endParaRPr lang="en-US" sz="1200" b="0" i="0" kern="1200" dirty="0" smtClean="0">
              <a:solidFill>
                <a:schemeClr val="tx1"/>
              </a:solidFill>
              <a:effectLst/>
              <a:latin typeface="Arial" charset="0"/>
              <a:ea typeface="+mn-ea"/>
              <a:cs typeface="+mn-cs"/>
            </a:endParaRPr>
          </a:p>
          <a:p>
            <a:endParaRPr lang="en-US" dirty="0" smtClean="0"/>
          </a:p>
          <a:p>
            <a:r>
              <a:rPr lang="en-US" dirty="0" smtClean="0"/>
              <a:t>Teri</a:t>
            </a:r>
            <a:endParaRPr lang="en-US" dirty="0"/>
          </a:p>
        </p:txBody>
      </p:sp>
      <p:sp>
        <p:nvSpPr>
          <p:cNvPr id="4" name="Slide Number Placeholder 3"/>
          <p:cNvSpPr>
            <a:spLocks noGrp="1"/>
          </p:cNvSpPr>
          <p:nvPr>
            <p:ph type="sldNum" sz="quarter" idx="10"/>
          </p:nvPr>
        </p:nvSpPr>
        <p:spPr/>
        <p:txBody>
          <a:bodyPr/>
          <a:lstStyle/>
          <a:p>
            <a:pPr>
              <a:defRPr/>
            </a:pPr>
            <a:fld id="{163FA7E5-084D-40EB-A350-EE05E89742AF}" type="slidenum">
              <a:rPr lang="en-US" smtClean="0"/>
              <a:pPr>
                <a:defRPr/>
              </a:pPr>
              <a:t>8</a:t>
            </a:fld>
            <a:endParaRPr lang="en-US" dirty="0"/>
          </a:p>
        </p:txBody>
      </p:sp>
    </p:spTree>
    <p:extLst>
      <p:ext uri="{BB962C8B-B14F-4D97-AF65-F5344CB8AC3E}">
        <p14:creationId xmlns:p14="http://schemas.microsoft.com/office/powerpoint/2010/main" val="3908817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ways that</a:t>
            </a:r>
            <a:r>
              <a:rPr lang="en-US" baseline="0" dirty="0" smtClean="0"/>
              <a:t> we make sure we’re in touch with the voice of student affairs professionals is through the PPD. The PPD is one of the membership governance groups within NASPA and we are the staff liaisons to the Division. The Division consists of representatives from each of the US geographic Regions within NASPA, each of the other divisions within NASPA (the Community Colleges Division, the Small Colleges and Universities Division, </a:t>
            </a:r>
            <a:r>
              <a:rPr lang="en-US" i="1" baseline="0" dirty="0" smtClean="0"/>
              <a:t>and the new Equity, Inclusion, and Social Justice Division(?)</a:t>
            </a:r>
            <a:r>
              <a:rPr lang="en-US" i="0" baseline="0" dirty="0" smtClean="0"/>
              <a:t>), and a representative to the national Knowledge Community leadership. The Division also has at-large members, which are members asked to join or continue their work with the PPD due to their specific knowledge or expertise in a policy area of importance to the Division. In the past, at-large members have contributed expertise in areas around employment related to the Fair Labor Standards Act overtime rule and campus sexual assault response and prevention.</a:t>
            </a:r>
            <a:endParaRPr lang="en-US" baseline="0" dirty="0" smtClean="0"/>
          </a:p>
          <a:p>
            <a:endParaRPr lang="en-US" baseline="0" dirty="0" smtClean="0"/>
          </a:p>
          <a:p>
            <a:r>
              <a:rPr lang="en-US" baseline="0" dirty="0" smtClean="0"/>
              <a:t>Dr. Lawrence Ward is the Chair of the PPD. Quote from Larry: “</a:t>
            </a:r>
            <a:r>
              <a:rPr lang="en-US" sz="1200" b="0" i="0" kern="1200" dirty="0" smtClean="0">
                <a:solidFill>
                  <a:schemeClr val="tx1"/>
                </a:solidFill>
                <a:effectLst/>
                <a:latin typeface="Arial" charset="0"/>
                <a:ea typeface="+mn-ea"/>
                <a:cs typeface="+mn-cs"/>
              </a:rPr>
              <a:t>Now more than ever, student affairs professionals at all levels of experience need to be thoughtfully engaged in a range of policy issues that have profound implications for who can benefit from higher education. Indeed, there is considerable anxiety on our campuses related to protections for individual identity, international and undocumented students, mental and emotional health, and collective affordability.” (https://www.naspa.org/constituent-groups/posts/engagement-in-public-policy-a-note-from-division-chair-dr.-lawrence-p.-ward)</a:t>
            </a:r>
            <a:endParaRPr lang="en-US" baseline="0" dirty="0" smtClean="0"/>
          </a:p>
          <a:p>
            <a:endParaRPr lang="en-US" baseline="0" dirty="0" smtClean="0"/>
          </a:p>
          <a:p>
            <a:r>
              <a:rPr lang="en-US" baseline="0" dirty="0" smtClean="0"/>
              <a:t>PPD Blog: https://www.naspa.org/constituent-groups/groups/public-policy-division</a:t>
            </a:r>
          </a:p>
          <a:p>
            <a:endParaRPr lang="en-US" baseline="0" dirty="0" smtClean="0"/>
          </a:p>
          <a:p>
            <a:r>
              <a:rPr lang="en-US" baseline="0" dirty="0" smtClean="0"/>
              <a:t>Plug the town hall – need to add information when it’s finalized!</a:t>
            </a:r>
          </a:p>
          <a:p>
            <a:endParaRPr lang="en-US" baseline="0" dirty="0" smtClean="0"/>
          </a:p>
          <a:p>
            <a:r>
              <a:rPr lang="en-US" baseline="0" dirty="0" smtClean="0"/>
              <a:t>Teri</a:t>
            </a:r>
            <a:endParaRPr lang="en-US" dirty="0"/>
          </a:p>
        </p:txBody>
      </p:sp>
      <p:sp>
        <p:nvSpPr>
          <p:cNvPr id="4" name="Slide Number Placeholder 3"/>
          <p:cNvSpPr>
            <a:spLocks noGrp="1"/>
          </p:cNvSpPr>
          <p:nvPr>
            <p:ph type="sldNum" sz="quarter" idx="10"/>
          </p:nvPr>
        </p:nvSpPr>
        <p:spPr/>
        <p:txBody>
          <a:bodyPr/>
          <a:lstStyle/>
          <a:p>
            <a:pPr>
              <a:defRPr/>
            </a:pPr>
            <a:fld id="{163FA7E5-084D-40EB-A350-EE05E89742AF}" type="slidenum">
              <a:rPr lang="en-US" smtClean="0"/>
              <a:pPr>
                <a:defRPr/>
              </a:pPr>
              <a:t>9</a:t>
            </a:fld>
            <a:endParaRPr lang="en-US" dirty="0"/>
          </a:p>
        </p:txBody>
      </p:sp>
    </p:spTree>
    <p:extLst>
      <p:ext uri="{BB962C8B-B14F-4D97-AF65-F5344CB8AC3E}">
        <p14:creationId xmlns:p14="http://schemas.microsoft.com/office/powerpoint/2010/main" val="1329760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21"/>
          <p:cNvSpPr>
            <a:spLocks noGrp="1"/>
          </p:cNvSpPr>
          <p:nvPr>
            <p:ph type="ftr" sz="quarter" idx="10"/>
          </p:nvPr>
        </p:nvSpPr>
        <p:spPr/>
        <p:txBody>
          <a:bodyPr/>
          <a:lstStyle>
            <a:lvl1pPr>
              <a:defRPr/>
            </a:lvl1pPr>
          </a:lstStyle>
          <a:p>
            <a:pPr>
              <a:defRPr/>
            </a:pPr>
            <a:endParaRPr lang="en-US" dirty="0"/>
          </a:p>
        </p:txBody>
      </p:sp>
      <p:sp>
        <p:nvSpPr>
          <p:cNvPr id="5" name="Slide Number Placeholder 17"/>
          <p:cNvSpPr>
            <a:spLocks noGrp="1"/>
          </p:cNvSpPr>
          <p:nvPr>
            <p:ph type="sldNum" sz="quarter" idx="11"/>
          </p:nvPr>
        </p:nvSpPr>
        <p:spPr/>
        <p:txBody>
          <a:bodyPr/>
          <a:lstStyle>
            <a:lvl1pPr>
              <a:defRPr/>
            </a:lvl1pPr>
          </a:lstStyle>
          <a:p>
            <a:pPr>
              <a:defRPr/>
            </a:pPr>
            <a:fld id="{D89346A6-37AC-4F82-A22F-7795387EB36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1"/>
          <p:cNvSpPr>
            <a:spLocks noGrp="1"/>
          </p:cNvSpPr>
          <p:nvPr>
            <p:ph type="ftr" sz="quarter" idx="10"/>
          </p:nvPr>
        </p:nvSpPr>
        <p:spPr/>
        <p:txBody>
          <a:bodyPr/>
          <a:lstStyle>
            <a:lvl1pPr>
              <a:defRPr/>
            </a:lvl1pPr>
          </a:lstStyle>
          <a:p>
            <a:pPr>
              <a:defRPr/>
            </a:pPr>
            <a:endParaRPr lang="en-US" dirty="0"/>
          </a:p>
        </p:txBody>
      </p:sp>
      <p:sp>
        <p:nvSpPr>
          <p:cNvPr id="5" name="Slide Number Placeholder 17"/>
          <p:cNvSpPr>
            <a:spLocks noGrp="1"/>
          </p:cNvSpPr>
          <p:nvPr>
            <p:ph type="sldNum" sz="quarter" idx="11"/>
          </p:nvPr>
        </p:nvSpPr>
        <p:spPr/>
        <p:txBody>
          <a:bodyPr/>
          <a:lstStyle>
            <a:lvl1pPr>
              <a:defRPr/>
            </a:lvl1pPr>
          </a:lstStyle>
          <a:p>
            <a:pPr>
              <a:defRPr/>
            </a:pPr>
            <a:fld id="{09B9FFD4-4B79-4C56-89EF-41FDD8B905D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274638"/>
            <a:ext cx="1981200" cy="5732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791200" cy="5732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1"/>
          <p:cNvSpPr>
            <a:spLocks noGrp="1"/>
          </p:cNvSpPr>
          <p:nvPr>
            <p:ph type="ftr" sz="quarter" idx="10"/>
          </p:nvPr>
        </p:nvSpPr>
        <p:spPr/>
        <p:txBody>
          <a:bodyPr/>
          <a:lstStyle>
            <a:lvl1pPr>
              <a:defRPr/>
            </a:lvl1pPr>
          </a:lstStyle>
          <a:p>
            <a:pPr>
              <a:defRPr/>
            </a:pPr>
            <a:endParaRPr lang="en-US" dirty="0"/>
          </a:p>
        </p:txBody>
      </p:sp>
      <p:sp>
        <p:nvSpPr>
          <p:cNvPr id="5" name="Slide Number Placeholder 17"/>
          <p:cNvSpPr>
            <a:spLocks noGrp="1"/>
          </p:cNvSpPr>
          <p:nvPr>
            <p:ph type="sldNum" sz="quarter" idx="11"/>
          </p:nvPr>
        </p:nvSpPr>
        <p:spPr/>
        <p:txBody>
          <a:bodyPr/>
          <a:lstStyle>
            <a:lvl1pPr>
              <a:defRPr/>
            </a:lvl1pPr>
          </a:lstStyle>
          <a:p>
            <a:pPr>
              <a:defRPr/>
            </a:pPr>
            <a:fld id="{1F558531-05A0-498A-BB9F-66FED6ABBEA1}"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18"/>
          <p:cNvSpPr>
            <a:spLocks noGrp="1"/>
          </p:cNvSpPr>
          <p:nvPr>
            <p:ph type="ftr" sz="quarter" idx="10"/>
          </p:nvPr>
        </p:nvSpPr>
        <p:spPr/>
        <p:txBody>
          <a:bodyPr/>
          <a:lstStyle>
            <a:lvl1pPr>
              <a:defRPr/>
            </a:lvl1pPr>
          </a:lstStyle>
          <a:p>
            <a:pPr>
              <a:defRPr/>
            </a:pPr>
            <a:endParaRPr lang="en-US" dirty="0"/>
          </a:p>
        </p:txBody>
      </p:sp>
      <p:sp>
        <p:nvSpPr>
          <p:cNvPr id="5" name="Slide Number Placeholder 26"/>
          <p:cNvSpPr>
            <a:spLocks noGrp="1"/>
          </p:cNvSpPr>
          <p:nvPr>
            <p:ph type="sldNum" sz="quarter" idx="11"/>
          </p:nvPr>
        </p:nvSpPr>
        <p:spPr/>
        <p:txBody>
          <a:bodyPr/>
          <a:lstStyle>
            <a:lvl1pPr>
              <a:defRPr/>
            </a:lvl1pPr>
          </a:lstStyle>
          <a:p>
            <a:pPr>
              <a:defRPr/>
            </a:pPr>
            <a:fld id="{6BD5C9EE-9C6D-485B-A635-A632DF37DB1F}"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8"/>
          <p:cNvSpPr>
            <a:spLocks noGrp="1"/>
          </p:cNvSpPr>
          <p:nvPr>
            <p:ph type="ftr" sz="quarter" idx="10"/>
          </p:nvPr>
        </p:nvSpPr>
        <p:spPr/>
        <p:txBody>
          <a:bodyPr/>
          <a:lstStyle>
            <a:lvl1pPr>
              <a:defRPr/>
            </a:lvl1pPr>
          </a:lstStyle>
          <a:p>
            <a:pPr>
              <a:defRPr/>
            </a:pPr>
            <a:endParaRPr lang="en-US" dirty="0"/>
          </a:p>
        </p:txBody>
      </p:sp>
      <p:sp>
        <p:nvSpPr>
          <p:cNvPr id="5" name="Slide Number Placeholder 26"/>
          <p:cNvSpPr>
            <a:spLocks noGrp="1"/>
          </p:cNvSpPr>
          <p:nvPr>
            <p:ph type="sldNum" sz="quarter" idx="11"/>
          </p:nvPr>
        </p:nvSpPr>
        <p:spPr/>
        <p:txBody>
          <a:bodyPr/>
          <a:lstStyle>
            <a:lvl1pPr>
              <a:defRPr/>
            </a:lvl1pPr>
          </a:lstStyle>
          <a:p>
            <a:pPr>
              <a:defRPr/>
            </a:pPr>
            <a:fld id="{1CBC084D-DF60-4871-BBDB-D089521819B8}"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8"/>
          <p:cNvSpPr>
            <a:spLocks noGrp="1"/>
          </p:cNvSpPr>
          <p:nvPr>
            <p:ph type="ftr" sz="quarter" idx="10"/>
          </p:nvPr>
        </p:nvSpPr>
        <p:spPr/>
        <p:txBody>
          <a:bodyPr/>
          <a:lstStyle>
            <a:lvl1pPr>
              <a:defRPr/>
            </a:lvl1pPr>
          </a:lstStyle>
          <a:p>
            <a:pPr>
              <a:defRPr/>
            </a:pPr>
            <a:endParaRPr lang="en-US" dirty="0"/>
          </a:p>
        </p:txBody>
      </p:sp>
      <p:sp>
        <p:nvSpPr>
          <p:cNvPr id="5" name="Slide Number Placeholder 26"/>
          <p:cNvSpPr>
            <a:spLocks noGrp="1"/>
          </p:cNvSpPr>
          <p:nvPr>
            <p:ph type="sldNum" sz="quarter" idx="11"/>
          </p:nvPr>
        </p:nvSpPr>
        <p:spPr/>
        <p:txBody>
          <a:bodyPr/>
          <a:lstStyle>
            <a:lvl1pPr>
              <a:defRPr/>
            </a:lvl1pPr>
          </a:lstStyle>
          <a:p>
            <a:pPr>
              <a:defRPr/>
            </a:pPr>
            <a:fld id="{0020FC33-C35C-407F-9D0C-F288F6472419}"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481138"/>
            <a:ext cx="38862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481138"/>
            <a:ext cx="38862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18"/>
          <p:cNvSpPr>
            <a:spLocks noGrp="1"/>
          </p:cNvSpPr>
          <p:nvPr>
            <p:ph type="ftr" sz="quarter" idx="10"/>
          </p:nvPr>
        </p:nvSpPr>
        <p:spPr/>
        <p:txBody>
          <a:bodyPr/>
          <a:lstStyle>
            <a:lvl1pPr>
              <a:defRPr/>
            </a:lvl1pPr>
          </a:lstStyle>
          <a:p>
            <a:pPr>
              <a:defRPr/>
            </a:pPr>
            <a:endParaRPr lang="en-US" dirty="0"/>
          </a:p>
        </p:txBody>
      </p:sp>
      <p:sp>
        <p:nvSpPr>
          <p:cNvPr id="6" name="Slide Number Placeholder 26"/>
          <p:cNvSpPr>
            <a:spLocks noGrp="1"/>
          </p:cNvSpPr>
          <p:nvPr>
            <p:ph type="sldNum" sz="quarter" idx="11"/>
          </p:nvPr>
        </p:nvSpPr>
        <p:spPr/>
        <p:txBody>
          <a:bodyPr/>
          <a:lstStyle>
            <a:lvl1pPr>
              <a:defRPr/>
            </a:lvl1pPr>
          </a:lstStyle>
          <a:p>
            <a:pPr>
              <a:defRPr/>
            </a:pPr>
            <a:fld id="{3A4EB777-CD5E-42D9-9BFE-9AC2DA4A8ABC}"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18"/>
          <p:cNvSpPr>
            <a:spLocks noGrp="1"/>
          </p:cNvSpPr>
          <p:nvPr>
            <p:ph type="ftr" sz="quarter" idx="10"/>
          </p:nvPr>
        </p:nvSpPr>
        <p:spPr/>
        <p:txBody>
          <a:bodyPr/>
          <a:lstStyle>
            <a:lvl1pPr>
              <a:defRPr/>
            </a:lvl1pPr>
          </a:lstStyle>
          <a:p>
            <a:pPr>
              <a:defRPr/>
            </a:pPr>
            <a:endParaRPr lang="en-US" dirty="0"/>
          </a:p>
        </p:txBody>
      </p:sp>
      <p:sp>
        <p:nvSpPr>
          <p:cNvPr id="8" name="Slide Number Placeholder 26"/>
          <p:cNvSpPr>
            <a:spLocks noGrp="1"/>
          </p:cNvSpPr>
          <p:nvPr>
            <p:ph type="sldNum" sz="quarter" idx="11"/>
          </p:nvPr>
        </p:nvSpPr>
        <p:spPr/>
        <p:txBody>
          <a:bodyPr/>
          <a:lstStyle>
            <a:lvl1pPr>
              <a:defRPr/>
            </a:lvl1pPr>
          </a:lstStyle>
          <a:p>
            <a:pPr>
              <a:defRPr/>
            </a:pPr>
            <a:fld id="{5AE59F6B-AA0D-483C-85B2-9CE7B79F663A}"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Footer Placeholder 18"/>
          <p:cNvSpPr>
            <a:spLocks noGrp="1"/>
          </p:cNvSpPr>
          <p:nvPr>
            <p:ph type="ftr" sz="quarter" idx="10"/>
          </p:nvPr>
        </p:nvSpPr>
        <p:spPr/>
        <p:txBody>
          <a:bodyPr/>
          <a:lstStyle>
            <a:lvl1pPr>
              <a:defRPr/>
            </a:lvl1pPr>
          </a:lstStyle>
          <a:p>
            <a:pPr>
              <a:defRPr/>
            </a:pPr>
            <a:endParaRPr lang="en-US" dirty="0"/>
          </a:p>
        </p:txBody>
      </p:sp>
      <p:sp>
        <p:nvSpPr>
          <p:cNvPr id="4" name="Slide Number Placeholder 26"/>
          <p:cNvSpPr>
            <a:spLocks noGrp="1"/>
          </p:cNvSpPr>
          <p:nvPr>
            <p:ph type="sldNum" sz="quarter" idx="11"/>
          </p:nvPr>
        </p:nvSpPr>
        <p:spPr/>
        <p:txBody>
          <a:bodyPr/>
          <a:lstStyle>
            <a:lvl1pPr>
              <a:defRPr/>
            </a:lvl1pPr>
          </a:lstStyle>
          <a:p>
            <a:pPr>
              <a:defRPr/>
            </a:pPr>
            <a:fld id="{A6A85A61-BC0C-4B30-BBFD-9E85B04EBC07}"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8"/>
          <p:cNvSpPr>
            <a:spLocks noGrp="1"/>
          </p:cNvSpPr>
          <p:nvPr>
            <p:ph type="ftr" sz="quarter" idx="10"/>
          </p:nvPr>
        </p:nvSpPr>
        <p:spPr/>
        <p:txBody>
          <a:bodyPr/>
          <a:lstStyle>
            <a:lvl1pPr>
              <a:defRPr/>
            </a:lvl1pPr>
          </a:lstStyle>
          <a:p>
            <a:pPr>
              <a:defRPr/>
            </a:pPr>
            <a:endParaRPr lang="en-US" dirty="0"/>
          </a:p>
        </p:txBody>
      </p:sp>
      <p:sp>
        <p:nvSpPr>
          <p:cNvPr id="3" name="Slide Number Placeholder 26"/>
          <p:cNvSpPr>
            <a:spLocks noGrp="1"/>
          </p:cNvSpPr>
          <p:nvPr>
            <p:ph type="sldNum" sz="quarter" idx="11"/>
          </p:nvPr>
        </p:nvSpPr>
        <p:spPr/>
        <p:txBody>
          <a:bodyPr/>
          <a:lstStyle>
            <a:lvl1pPr>
              <a:defRPr/>
            </a:lvl1pPr>
          </a:lstStyle>
          <a:p>
            <a:pPr>
              <a:defRPr/>
            </a:pPr>
            <a:fld id="{96645294-1071-41B3-9081-5C27571188E8}"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8"/>
          <p:cNvSpPr>
            <a:spLocks noGrp="1"/>
          </p:cNvSpPr>
          <p:nvPr>
            <p:ph type="ftr" sz="quarter" idx="10"/>
          </p:nvPr>
        </p:nvSpPr>
        <p:spPr/>
        <p:txBody>
          <a:bodyPr/>
          <a:lstStyle>
            <a:lvl1pPr>
              <a:defRPr/>
            </a:lvl1pPr>
          </a:lstStyle>
          <a:p>
            <a:pPr>
              <a:defRPr/>
            </a:pPr>
            <a:endParaRPr lang="en-US" dirty="0"/>
          </a:p>
        </p:txBody>
      </p:sp>
      <p:sp>
        <p:nvSpPr>
          <p:cNvPr id="6" name="Slide Number Placeholder 26"/>
          <p:cNvSpPr>
            <a:spLocks noGrp="1"/>
          </p:cNvSpPr>
          <p:nvPr>
            <p:ph type="sldNum" sz="quarter" idx="11"/>
          </p:nvPr>
        </p:nvSpPr>
        <p:spPr/>
        <p:txBody>
          <a:bodyPr/>
          <a:lstStyle>
            <a:lvl1pPr>
              <a:defRPr/>
            </a:lvl1pPr>
          </a:lstStyle>
          <a:p>
            <a:pPr>
              <a:defRPr/>
            </a:pPr>
            <a:fld id="{222D43F6-41A5-49D5-9003-89B029660EB2}"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1"/>
          <p:cNvSpPr>
            <a:spLocks noGrp="1"/>
          </p:cNvSpPr>
          <p:nvPr>
            <p:ph type="ftr" sz="quarter" idx="10"/>
          </p:nvPr>
        </p:nvSpPr>
        <p:spPr/>
        <p:txBody>
          <a:bodyPr/>
          <a:lstStyle>
            <a:lvl1pPr>
              <a:defRPr/>
            </a:lvl1pPr>
          </a:lstStyle>
          <a:p>
            <a:pPr>
              <a:defRPr/>
            </a:pPr>
            <a:endParaRPr lang="en-US" dirty="0"/>
          </a:p>
        </p:txBody>
      </p:sp>
      <p:sp>
        <p:nvSpPr>
          <p:cNvPr id="5" name="Slide Number Placeholder 17"/>
          <p:cNvSpPr>
            <a:spLocks noGrp="1"/>
          </p:cNvSpPr>
          <p:nvPr>
            <p:ph type="sldNum" sz="quarter" idx="11"/>
          </p:nvPr>
        </p:nvSpPr>
        <p:spPr/>
        <p:txBody>
          <a:bodyPr/>
          <a:lstStyle>
            <a:lvl1pPr>
              <a:defRPr/>
            </a:lvl1pPr>
          </a:lstStyle>
          <a:p>
            <a:pPr>
              <a:defRPr/>
            </a:pPr>
            <a:fld id="{801C0692-B8A3-4E9D-B859-F916A2816974}"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8"/>
          <p:cNvSpPr>
            <a:spLocks noGrp="1"/>
          </p:cNvSpPr>
          <p:nvPr>
            <p:ph type="ftr" sz="quarter" idx="10"/>
          </p:nvPr>
        </p:nvSpPr>
        <p:spPr/>
        <p:txBody>
          <a:bodyPr/>
          <a:lstStyle>
            <a:lvl1pPr>
              <a:defRPr/>
            </a:lvl1pPr>
          </a:lstStyle>
          <a:p>
            <a:pPr>
              <a:defRPr/>
            </a:pPr>
            <a:endParaRPr lang="en-US" dirty="0"/>
          </a:p>
        </p:txBody>
      </p:sp>
      <p:sp>
        <p:nvSpPr>
          <p:cNvPr id="6" name="Slide Number Placeholder 26"/>
          <p:cNvSpPr>
            <a:spLocks noGrp="1"/>
          </p:cNvSpPr>
          <p:nvPr>
            <p:ph type="sldNum" sz="quarter" idx="11"/>
          </p:nvPr>
        </p:nvSpPr>
        <p:spPr/>
        <p:txBody>
          <a:bodyPr/>
          <a:lstStyle>
            <a:lvl1pPr>
              <a:defRPr/>
            </a:lvl1pPr>
          </a:lstStyle>
          <a:p>
            <a:pPr>
              <a:defRPr/>
            </a:pPr>
            <a:fld id="{FD635D53-4666-4729-9E0E-58E80FB09EAC}"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8"/>
          <p:cNvSpPr>
            <a:spLocks noGrp="1"/>
          </p:cNvSpPr>
          <p:nvPr>
            <p:ph type="ftr" sz="quarter" idx="10"/>
          </p:nvPr>
        </p:nvSpPr>
        <p:spPr/>
        <p:txBody>
          <a:bodyPr/>
          <a:lstStyle>
            <a:lvl1pPr>
              <a:defRPr/>
            </a:lvl1pPr>
          </a:lstStyle>
          <a:p>
            <a:pPr>
              <a:defRPr/>
            </a:pPr>
            <a:endParaRPr lang="en-US" dirty="0"/>
          </a:p>
        </p:txBody>
      </p:sp>
      <p:sp>
        <p:nvSpPr>
          <p:cNvPr id="5" name="Slide Number Placeholder 26"/>
          <p:cNvSpPr>
            <a:spLocks noGrp="1"/>
          </p:cNvSpPr>
          <p:nvPr>
            <p:ph type="sldNum" sz="quarter" idx="11"/>
          </p:nvPr>
        </p:nvSpPr>
        <p:spPr/>
        <p:txBody>
          <a:bodyPr/>
          <a:lstStyle>
            <a:lvl1pPr>
              <a:defRPr/>
            </a:lvl1pPr>
          </a:lstStyle>
          <a:p>
            <a:pPr>
              <a:defRPr/>
            </a:pPr>
            <a:fld id="{B919EBA8-9A84-46B3-BD51-45719C73131B}"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7324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732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8"/>
          <p:cNvSpPr>
            <a:spLocks noGrp="1"/>
          </p:cNvSpPr>
          <p:nvPr>
            <p:ph type="ftr" sz="quarter" idx="10"/>
          </p:nvPr>
        </p:nvSpPr>
        <p:spPr/>
        <p:txBody>
          <a:bodyPr/>
          <a:lstStyle>
            <a:lvl1pPr>
              <a:defRPr/>
            </a:lvl1pPr>
          </a:lstStyle>
          <a:p>
            <a:pPr>
              <a:defRPr/>
            </a:pPr>
            <a:endParaRPr lang="en-US" dirty="0"/>
          </a:p>
        </p:txBody>
      </p:sp>
      <p:sp>
        <p:nvSpPr>
          <p:cNvPr id="5" name="Slide Number Placeholder 26"/>
          <p:cNvSpPr>
            <a:spLocks noGrp="1"/>
          </p:cNvSpPr>
          <p:nvPr>
            <p:ph type="sldNum" sz="quarter" idx="11"/>
          </p:nvPr>
        </p:nvSpPr>
        <p:spPr/>
        <p:txBody>
          <a:bodyPr/>
          <a:lstStyle>
            <a:lvl1pPr>
              <a:defRPr/>
            </a:lvl1pPr>
          </a:lstStyle>
          <a:p>
            <a:pPr>
              <a:defRPr/>
            </a:pPr>
            <a:fld id="{B8E04B79-C9CB-4C4D-9A4E-F59A612377A8}"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F1F13442-574A-4FAB-9931-F14284DC9E19}"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B7B6D08B-DA5C-4484-90F1-D84B6469860A}"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C9327531-30D7-47E8-AE0D-42F90F404C8F}"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481138"/>
            <a:ext cx="38862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481138"/>
            <a:ext cx="38862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5607CBCB-1467-4D7B-8D08-FB095A90F443}"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91D515FC-3BC6-4375-851D-574F442BCE9E}"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endParaRPr lang="en-US" dirty="0"/>
          </a:p>
        </p:txBody>
      </p:sp>
      <p:sp>
        <p:nvSpPr>
          <p:cNvPr id="4" name="Slide Number Placeholder 5"/>
          <p:cNvSpPr>
            <a:spLocks noGrp="1"/>
          </p:cNvSpPr>
          <p:nvPr>
            <p:ph type="sldNum" sz="quarter" idx="11"/>
          </p:nvPr>
        </p:nvSpPr>
        <p:spPr/>
        <p:txBody>
          <a:bodyPr/>
          <a:lstStyle>
            <a:lvl1pPr>
              <a:defRPr/>
            </a:lvl1pPr>
          </a:lstStyle>
          <a:p>
            <a:pPr>
              <a:defRPr/>
            </a:pPr>
            <a:fld id="{8E06A83C-E596-489B-B58F-2B6555F1B485}"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dirty="0"/>
          </a:p>
        </p:txBody>
      </p:sp>
      <p:sp>
        <p:nvSpPr>
          <p:cNvPr id="3" name="Slide Number Placeholder 5"/>
          <p:cNvSpPr>
            <a:spLocks noGrp="1"/>
          </p:cNvSpPr>
          <p:nvPr>
            <p:ph type="sldNum" sz="quarter" idx="11"/>
          </p:nvPr>
        </p:nvSpPr>
        <p:spPr/>
        <p:txBody>
          <a:bodyPr/>
          <a:lstStyle>
            <a:lvl1pPr>
              <a:defRPr/>
            </a:lvl1pPr>
          </a:lstStyle>
          <a:p>
            <a:pPr>
              <a:defRPr/>
            </a:pPr>
            <a:fld id="{21C4049F-4C5E-4929-BEF8-1ED52CCAE4B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21"/>
          <p:cNvSpPr>
            <a:spLocks noGrp="1"/>
          </p:cNvSpPr>
          <p:nvPr>
            <p:ph type="ftr" sz="quarter" idx="10"/>
          </p:nvPr>
        </p:nvSpPr>
        <p:spPr/>
        <p:txBody>
          <a:bodyPr/>
          <a:lstStyle>
            <a:lvl1pPr>
              <a:defRPr/>
            </a:lvl1pPr>
          </a:lstStyle>
          <a:p>
            <a:pPr>
              <a:defRPr/>
            </a:pPr>
            <a:endParaRPr lang="en-US" dirty="0"/>
          </a:p>
        </p:txBody>
      </p:sp>
      <p:sp>
        <p:nvSpPr>
          <p:cNvPr id="5" name="Slide Number Placeholder 17"/>
          <p:cNvSpPr>
            <a:spLocks noGrp="1"/>
          </p:cNvSpPr>
          <p:nvPr>
            <p:ph type="sldNum" sz="quarter" idx="11"/>
          </p:nvPr>
        </p:nvSpPr>
        <p:spPr/>
        <p:txBody>
          <a:bodyPr/>
          <a:lstStyle>
            <a:lvl1pPr>
              <a:defRPr/>
            </a:lvl1pPr>
          </a:lstStyle>
          <a:p>
            <a:pPr>
              <a:defRPr/>
            </a:pPr>
            <a:fld id="{8C2AA26E-BBC7-4BEE-A4B5-FF8067E4E502}"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06DC48CC-1E41-46DD-9BE4-DBD551AD484D}"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A449F366-5218-4B8D-8B1F-83EA1C642124}"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B1B8104D-4B52-4C03-99B6-21A74D753949}"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274638"/>
            <a:ext cx="1981200" cy="5732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791200" cy="5732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4BB3BFA2-18CF-4661-8B27-4083379634A5}"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7"/>
          <p:cNvSpPr>
            <a:spLocks noGrp="1"/>
          </p:cNvSpPr>
          <p:nvPr>
            <p:ph type="ftr" sz="quarter" idx="10"/>
          </p:nvPr>
        </p:nvSpPr>
        <p:spPr/>
        <p:txBody>
          <a:bodyPr/>
          <a:lstStyle>
            <a:lvl1pPr>
              <a:defRPr/>
            </a:lvl1pPr>
          </a:lstStyle>
          <a:p>
            <a:pPr>
              <a:defRPr/>
            </a:pPr>
            <a:endParaRPr lang="en-US" dirty="0"/>
          </a:p>
        </p:txBody>
      </p:sp>
      <p:sp>
        <p:nvSpPr>
          <p:cNvPr id="5" name="Slide Number Placeholder 8"/>
          <p:cNvSpPr>
            <a:spLocks noGrp="1"/>
          </p:cNvSpPr>
          <p:nvPr>
            <p:ph type="sldNum" sz="quarter" idx="11"/>
          </p:nvPr>
        </p:nvSpPr>
        <p:spPr/>
        <p:txBody>
          <a:bodyPr/>
          <a:lstStyle>
            <a:lvl1pPr>
              <a:defRPr/>
            </a:lvl1pPr>
          </a:lstStyle>
          <a:p>
            <a:pPr>
              <a:defRPr/>
            </a:pPr>
            <a:fld id="{89E69029-BE0C-423A-8600-056F325E5417}"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7"/>
          <p:cNvSpPr>
            <a:spLocks noGrp="1"/>
          </p:cNvSpPr>
          <p:nvPr>
            <p:ph type="ftr" sz="quarter" idx="10"/>
          </p:nvPr>
        </p:nvSpPr>
        <p:spPr/>
        <p:txBody>
          <a:bodyPr/>
          <a:lstStyle>
            <a:lvl1pPr>
              <a:defRPr/>
            </a:lvl1pPr>
          </a:lstStyle>
          <a:p>
            <a:pPr>
              <a:defRPr/>
            </a:pPr>
            <a:endParaRPr lang="en-US" dirty="0"/>
          </a:p>
        </p:txBody>
      </p:sp>
      <p:sp>
        <p:nvSpPr>
          <p:cNvPr id="5" name="Slide Number Placeholder 8"/>
          <p:cNvSpPr>
            <a:spLocks noGrp="1"/>
          </p:cNvSpPr>
          <p:nvPr>
            <p:ph type="sldNum" sz="quarter" idx="11"/>
          </p:nvPr>
        </p:nvSpPr>
        <p:spPr/>
        <p:txBody>
          <a:bodyPr/>
          <a:lstStyle>
            <a:lvl1pPr>
              <a:defRPr/>
            </a:lvl1pPr>
          </a:lstStyle>
          <a:p>
            <a:pPr>
              <a:defRPr/>
            </a:pPr>
            <a:fld id="{B7F311BF-75A2-4221-ABA9-7C137ECBD9E5}"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7"/>
          <p:cNvSpPr>
            <a:spLocks noGrp="1"/>
          </p:cNvSpPr>
          <p:nvPr>
            <p:ph type="ftr" sz="quarter" idx="10"/>
          </p:nvPr>
        </p:nvSpPr>
        <p:spPr/>
        <p:txBody>
          <a:bodyPr/>
          <a:lstStyle>
            <a:lvl1pPr>
              <a:defRPr/>
            </a:lvl1pPr>
          </a:lstStyle>
          <a:p>
            <a:pPr>
              <a:defRPr/>
            </a:pPr>
            <a:endParaRPr lang="en-US" dirty="0"/>
          </a:p>
        </p:txBody>
      </p:sp>
      <p:sp>
        <p:nvSpPr>
          <p:cNvPr id="5" name="Slide Number Placeholder 8"/>
          <p:cNvSpPr>
            <a:spLocks noGrp="1"/>
          </p:cNvSpPr>
          <p:nvPr>
            <p:ph type="sldNum" sz="quarter" idx="11"/>
          </p:nvPr>
        </p:nvSpPr>
        <p:spPr/>
        <p:txBody>
          <a:bodyPr/>
          <a:lstStyle>
            <a:lvl1pPr>
              <a:defRPr/>
            </a:lvl1pPr>
          </a:lstStyle>
          <a:p>
            <a:pPr>
              <a:defRPr/>
            </a:pPr>
            <a:fld id="{1FA1DC22-4DBA-4BAE-B407-C13129D4809F}" type="slidenum">
              <a:rPr lang="en-US"/>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481138"/>
            <a:ext cx="38862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481138"/>
            <a:ext cx="38862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7"/>
          <p:cNvSpPr>
            <a:spLocks noGrp="1"/>
          </p:cNvSpPr>
          <p:nvPr>
            <p:ph type="ftr" sz="quarter" idx="10"/>
          </p:nvPr>
        </p:nvSpPr>
        <p:spPr/>
        <p:txBody>
          <a:bodyPr/>
          <a:lstStyle>
            <a:lvl1pPr>
              <a:defRPr/>
            </a:lvl1pPr>
          </a:lstStyle>
          <a:p>
            <a:pPr>
              <a:defRPr/>
            </a:pPr>
            <a:endParaRPr lang="en-US" dirty="0"/>
          </a:p>
        </p:txBody>
      </p:sp>
      <p:sp>
        <p:nvSpPr>
          <p:cNvPr id="6" name="Slide Number Placeholder 8"/>
          <p:cNvSpPr>
            <a:spLocks noGrp="1"/>
          </p:cNvSpPr>
          <p:nvPr>
            <p:ph type="sldNum" sz="quarter" idx="11"/>
          </p:nvPr>
        </p:nvSpPr>
        <p:spPr/>
        <p:txBody>
          <a:bodyPr/>
          <a:lstStyle>
            <a:lvl1pPr>
              <a:defRPr/>
            </a:lvl1pPr>
          </a:lstStyle>
          <a:p>
            <a:pPr>
              <a:defRPr/>
            </a:pPr>
            <a:fld id="{8D78DC07-C6E8-4E43-B3FE-FEB39A0703BC}"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7"/>
          <p:cNvSpPr>
            <a:spLocks noGrp="1"/>
          </p:cNvSpPr>
          <p:nvPr>
            <p:ph type="ftr" sz="quarter" idx="10"/>
          </p:nvPr>
        </p:nvSpPr>
        <p:spPr/>
        <p:txBody>
          <a:bodyPr/>
          <a:lstStyle>
            <a:lvl1pPr>
              <a:defRPr/>
            </a:lvl1pPr>
          </a:lstStyle>
          <a:p>
            <a:pPr>
              <a:defRPr/>
            </a:pPr>
            <a:endParaRPr lang="en-US" dirty="0"/>
          </a:p>
        </p:txBody>
      </p:sp>
      <p:sp>
        <p:nvSpPr>
          <p:cNvPr id="8" name="Slide Number Placeholder 8"/>
          <p:cNvSpPr>
            <a:spLocks noGrp="1"/>
          </p:cNvSpPr>
          <p:nvPr>
            <p:ph type="sldNum" sz="quarter" idx="11"/>
          </p:nvPr>
        </p:nvSpPr>
        <p:spPr/>
        <p:txBody>
          <a:bodyPr/>
          <a:lstStyle>
            <a:lvl1pPr>
              <a:defRPr/>
            </a:lvl1pPr>
          </a:lstStyle>
          <a:p>
            <a:pPr>
              <a:defRPr/>
            </a:pPr>
            <a:fld id="{052CD369-90AC-4D7D-9736-CD37EDCC18D2}" type="slidenum">
              <a:rPr lang="en-US"/>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7"/>
          <p:cNvSpPr>
            <a:spLocks noGrp="1"/>
          </p:cNvSpPr>
          <p:nvPr>
            <p:ph type="ftr" sz="quarter" idx="10"/>
          </p:nvPr>
        </p:nvSpPr>
        <p:spPr/>
        <p:txBody>
          <a:bodyPr/>
          <a:lstStyle>
            <a:lvl1pPr>
              <a:defRPr/>
            </a:lvl1pPr>
          </a:lstStyle>
          <a:p>
            <a:pPr>
              <a:defRPr/>
            </a:pPr>
            <a:endParaRPr lang="en-US" dirty="0"/>
          </a:p>
        </p:txBody>
      </p:sp>
      <p:sp>
        <p:nvSpPr>
          <p:cNvPr id="4" name="Slide Number Placeholder 8"/>
          <p:cNvSpPr>
            <a:spLocks noGrp="1"/>
          </p:cNvSpPr>
          <p:nvPr>
            <p:ph type="sldNum" sz="quarter" idx="11"/>
          </p:nvPr>
        </p:nvSpPr>
        <p:spPr/>
        <p:txBody>
          <a:bodyPr/>
          <a:lstStyle>
            <a:lvl1pPr>
              <a:defRPr/>
            </a:lvl1pPr>
          </a:lstStyle>
          <a:p>
            <a:pPr>
              <a:defRPr/>
            </a:pPr>
            <a:fld id="{2087382A-F1DB-49FE-9E70-4699B551C44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481138"/>
            <a:ext cx="38862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481138"/>
            <a:ext cx="38862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21"/>
          <p:cNvSpPr>
            <a:spLocks noGrp="1"/>
          </p:cNvSpPr>
          <p:nvPr>
            <p:ph type="ftr" sz="quarter" idx="10"/>
          </p:nvPr>
        </p:nvSpPr>
        <p:spPr/>
        <p:txBody>
          <a:bodyPr/>
          <a:lstStyle>
            <a:lvl1pPr>
              <a:defRPr/>
            </a:lvl1pPr>
          </a:lstStyle>
          <a:p>
            <a:pPr>
              <a:defRPr/>
            </a:pPr>
            <a:endParaRPr lang="en-US" dirty="0"/>
          </a:p>
        </p:txBody>
      </p:sp>
      <p:sp>
        <p:nvSpPr>
          <p:cNvPr id="6" name="Slide Number Placeholder 17"/>
          <p:cNvSpPr>
            <a:spLocks noGrp="1"/>
          </p:cNvSpPr>
          <p:nvPr>
            <p:ph type="sldNum" sz="quarter" idx="11"/>
          </p:nvPr>
        </p:nvSpPr>
        <p:spPr/>
        <p:txBody>
          <a:bodyPr/>
          <a:lstStyle>
            <a:lvl1pPr>
              <a:defRPr/>
            </a:lvl1pPr>
          </a:lstStyle>
          <a:p>
            <a:pPr>
              <a:defRPr/>
            </a:pPr>
            <a:fld id="{0AF78562-CC64-4A84-BB15-7C271189E5CB}"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7"/>
          <p:cNvSpPr>
            <a:spLocks noGrp="1"/>
          </p:cNvSpPr>
          <p:nvPr>
            <p:ph type="ftr" sz="quarter" idx="10"/>
          </p:nvPr>
        </p:nvSpPr>
        <p:spPr/>
        <p:txBody>
          <a:bodyPr/>
          <a:lstStyle>
            <a:lvl1pPr>
              <a:defRPr/>
            </a:lvl1pPr>
          </a:lstStyle>
          <a:p>
            <a:pPr>
              <a:defRPr/>
            </a:pPr>
            <a:endParaRPr lang="en-US" dirty="0"/>
          </a:p>
        </p:txBody>
      </p:sp>
      <p:sp>
        <p:nvSpPr>
          <p:cNvPr id="3" name="Slide Number Placeholder 8"/>
          <p:cNvSpPr>
            <a:spLocks noGrp="1"/>
          </p:cNvSpPr>
          <p:nvPr>
            <p:ph type="sldNum" sz="quarter" idx="11"/>
          </p:nvPr>
        </p:nvSpPr>
        <p:spPr/>
        <p:txBody>
          <a:bodyPr/>
          <a:lstStyle>
            <a:lvl1pPr>
              <a:defRPr/>
            </a:lvl1pPr>
          </a:lstStyle>
          <a:p>
            <a:pPr>
              <a:defRPr/>
            </a:pPr>
            <a:fld id="{9C5C52D8-6D82-4B91-8FF6-912BF03D4C6E}"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7"/>
          <p:cNvSpPr>
            <a:spLocks noGrp="1"/>
          </p:cNvSpPr>
          <p:nvPr>
            <p:ph type="ftr" sz="quarter" idx="10"/>
          </p:nvPr>
        </p:nvSpPr>
        <p:spPr/>
        <p:txBody>
          <a:bodyPr/>
          <a:lstStyle>
            <a:lvl1pPr>
              <a:defRPr/>
            </a:lvl1pPr>
          </a:lstStyle>
          <a:p>
            <a:pPr>
              <a:defRPr/>
            </a:pPr>
            <a:endParaRPr lang="en-US" dirty="0"/>
          </a:p>
        </p:txBody>
      </p:sp>
      <p:sp>
        <p:nvSpPr>
          <p:cNvPr id="6" name="Slide Number Placeholder 8"/>
          <p:cNvSpPr>
            <a:spLocks noGrp="1"/>
          </p:cNvSpPr>
          <p:nvPr>
            <p:ph type="sldNum" sz="quarter" idx="11"/>
          </p:nvPr>
        </p:nvSpPr>
        <p:spPr/>
        <p:txBody>
          <a:bodyPr/>
          <a:lstStyle>
            <a:lvl1pPr>
              <a:defRPr/>
            </a:lvl1pPr>
          </a:lstStyle>
          <a:p>
            <a:pPr>
              <a:defRPr/>
            </a:pPr>
            <a:fld id="{FE208920-05F6-4004-B4B1-6E4F9EE8FD86}"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7"/>
          <p:cNvSpPr>
            <a:spLocks noGrp="1"/>
          </p:cNvSpPr>
          <p:nvPr>
            <p:ph type="ftr" sz="quarter" idx="10"/>
          </p:nvPr>
        </p:nvSpPr>
        <p:spPr/>
        <p:txBody>
          <a:bodyPr/>
          <a:lstStyle>
            <a:lvl1pPr>
              <a:defRPr/>
            </a:lvl1pPr>
          </a:lstStyle>
          <a:p>
            <a:pPr>
              <a:defRPr/>
            </a:pPr>
            <a:endParaRPr lang="en-US" dirty="0"/>
          </a:p>
        </p:txBody>
      </p:sp>
      <p:sp>
        <p:nvSpPr>
          <p:cNvPr id="6" name="Slide Number Placeholder 8"/>
          <p:cNvSpPr>
            <a:spLocks noGrp="1"/>
          </p:cNvSpPr>
          <p:nvPr>
            <p:ph type="sldNum" sz="quarter" idx="11"/>
          </p:nvPr>
        </p:nvSpPr>
        <p:spPr/>
        <p:txBody>
          <a:bodyPr/>
          <a:lstStyle>
            <a:lvl1pPr>
              <a:defRPr/>
            </a:lvl1pPr>
          </a:lstStyle>
          <a:p>
            <a:pPr>
              <a:defRPr/>
            </a:pPr>
            <a:fld id="{A15930D6-79C5-4F97-8086-EB8CFD32EB3A}"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7"/>
          <p:cNvSpPr>
            <a:spLocks noGrp="1"/>
          </p:cNvSpPr>
          <p:nvPr>
            <p:ph type="ftr" sz="quarter" idx="10"/>
          </p:nvPr>
        </p:nvSpPr>
        <p:spPr/>
        <p:txBody>
          <a:bodyPr/>
          <a:lstStyle>
            <a:lvl1pPr>
              <a:defRPr/>
            </a:lvl1pPr>
          </a:lstStyle>
          <a:p>
            <a:pPr>
              <a:defRPr/>
            </a:pPr>
            <a:endParaRPr lang="en-US" dirty="0"/>
          </a:p>
        </p:txBody>
      </p:sp>
      <p:sp>
        <p:nvSpPr>
          <p:cNvPr id="5" name="Slide Number Placeholder 8"/>
          <p:cNvSpPr>
            <a:spLocks noGrp="1"/>
          </p:cNvSpPr>
          <p:nvPr>
            <p:ph type="sldNum" sz="quarter" idx="11"/>
          </p:nvPr>
        </p:nvSpPr>
        <p:spPr/>
        <p:txBody>
          <a:bodyPr/>
          <a:lstStyle>
            <a:lvl1pPr>
              <a:defRPr/>
            </a:lvl1pPr>
          </a:lstStyle>
          <a:p>
            <a:pPr>
              <a:defRPr/>
            </a:pPr>
            <a:fld id="{86A94815-C6FB-456E-B48C-1CA5FE5F9F71}" type="slidenum">
              <a:rPr lang="en-US"/>
              <a:pPr>
                <a:defRPr/>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274638"/>
            <a:ext cx="1981200" cy="5732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791200" cy="5732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7"/>
          <p:cNvSpPr>
            <a:spLocks noGrp="1"/>
          </p:cNvSpPr>
          <p:nvPr>
            <p:ph type="ftr" sz="quarter" idx="10"/>
          </p:nvPr>
        </p:nvSpPr>
        <p:spPr/>
        <p:txBody>
          <a:bodyPr/>
          <a:lstStyle>
            <a:lvl1pPr>
              <a:defRPr/>
            </a:lvl1pPr>
          </a:lstStyle>
          <a:p>
            <a:pPr>
              <a:defRPr/>
            </a:pPr>
            <a:endParaRPr lang="en-US" dirty="0"/>
          </a:p>
        </p:txBody>
      </p:sp>
      <p:sp>
        <p:nvSpPr>
          <p:cNvPr id="5" name="Slide Number Placeholder 8"/>
          <p:cNvSpPr>
            <a:spLocks noGrp="1"/>
          </p:cNvSpPr>
          <p:nvPr>
            <p:ph type="sldNum" sz="quarter" idx="11"/>
          </p:nvPr>
        </p:nvSpPr>
        <p:spPr/>
        <p:txBody>
          <a:bodyPr/>
          <a:lstStyle>
            <a:lvl1pPr>
              <a:defRPr/>
            </a:lvl1pPr>
          </a:lstStyle>
          <a:p>
            <a:pPr>
              <a:defRPr/>
            </a:pPr>
            <a:fld id="{69F1A617-BD54-4834-95BD-3D42C06ACDC9}" type="slidenum">
              <a:rPr lang="en-US"/>
              <a:pPr>
                <a:defRPr/>
              </a:pPr>
              <a:t>‹#›</a:t>
            </a:fld>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2"/>
          <p:cNvSpPr>
            <a:spLocks noGrp="1"/>
          </p:cNvSpPr>
          <p:nvPr>
            <p:ph type="ftr" sz="quarter" idx="10"/>
          </p:nvPr>
        </p:nvSpPr>
        <p:spPr/>
        <p:txBody>
          <a:bodyPr/>
          <a:lstStyle>
            <a:lvl1pPr>
              <a:defRPr/>
            </a:lvl1pPr>
          </a:lstStyle>
          <a:p>
            <a:pPr>
              <a:defRPr/>
            </a:pPr>
            <a:endParaRPr lang="en-US" dirty="0"/>
          </a:p>
        </p:txBody>
      </p:sp>
      <p:sp>
        <p:nvSpPr>
          <p:cNvPr id="5" name="Slide Number Placeholder 3"/>
          <p:cNvSpPr>
            <a:spLocks noGrp="1"/>
          </p:cNvSpPr>
          <p:nvPr>
            <p:ph type="sldNum" sz="quarter" idx="11"/>
          </p:nvPr>
        </p:nvSpPr>
        <p:spPr/>
        <p:txBody>
          <a:bodyPr/>
          <a:lstStyle>
            <a:lvl1pPr>
              <a:defRPr/>
            </a:lvl1pPr>
          </a:lstStyle>
          <a:p>
            <a:pPr>
              <a:defRPr/>
            </a:pPr>
            <a:fld id="{874D1265-65A2-40D3-9DCE-66E4C4914735}" type="slidenum">
              <a:rPr lang="en-US"/>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endParaRPr lang="en-US" dirty="0"/>
          </a:p>
        </p:txBody>
      </p:sp>
      <p:sp>
        <p:nvSpPr>
          <p:cNvPr id="5" name="Slide Number Placeholder 3"/>
          <p:cNvSpPr>
            <a:spLocks noGrp="1"/>
          </p:cNvSpPr>
          <p:nvPr>
            <p:ph type="sldNum" sz="quarter" idx="11"/>
          </p:nvPr>
        </p:nvSpPr>
        <p:spPr/>
        <p:txBody>
          <a:bodyPr/>
          <a:lstStyle>
            <a:lvl1pPr>
              <a:defRPr/>
            </a:lvl1pPr>
          </a:lstStyle>
          <a:p>
            <a:pPr>
              <a:defRPr/>
            </a:pPr>
            <a:fld id="{EC753F94-B7E8-4821-85E2-488B43D4CED5}" type="slidenum">
              <a:rPr lang="en-US"/>
              <a:pPr>
                <a:defRPr/>
              </a:pPr>
              <a:t>‹#›</a:t>
            </a:fld>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2"/>
          <p:cNvSpPr>
            <a:spLocks noGrp="1"/>
          </p:cNvSpPr>
          <p:nvPr>
            <p:ph type="ftr" sz="quarter" idx="10"/>
          </p:nvPr>
        </p:nvSpPr>
        <p:spPr/>
        <p:txBody>
          <a:bodyPr/>
          <a:lstStyle>
            <a:lvl1pPr>
              <a:defRPr/>
            </a:lvl1pPr>
          </a:lstStyle>
          <a:p>
            <a:pPr>
              <a:defRPr/>
            </a:pPr>
            <a:endParaRPr lang="en-US" dirty="0"/>
          </a:p>
        </p:txBody>
      </p:sp>
      <p:sp>
        <p:nvSpPr>
          <p:cNvPr id="5" name="Slide Number Placeholder 3"/>
          <p:cNvSpPr>
            <a:spLocks noGrp="1"/>
          </p:cNvSpPr>
          <p:nvPr>
            <p:ph type="sldNum" sz="quarter" idx="11"/>
          </p:nvPr>
        </p:nvSpPr>
        <p:spPr/>
        <p:txBody>
          <a:bodyPr/>
          <a:lstStyle>
            <a:lvl1pPr>
              <a:defRPr/>
            </a:lvl1pPr>
          </a:lstStyle>
          <a:p>
            <a:pPr>
              <a:defRPr/>
            </a:pPr>
            <a:fld id="{922CC22A-930B-4904-A435-50645AB4E9FC}" type="slidenum">
              <a:rPr lang="en-US"/>
              <a:pPr>
                <a:defRPr/>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481138"/>
            <a:ext cx="38862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481138"/>
            <a:ext cx="38862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2"/>
          <p:cNvSpPr>
            <a:spLocks noGrp="1"/>
          </p:cNvSpPr>
          <p:nvPr>
            <p:ph type="ftr" sz="quarter" idx="10"/>
          </p:nvPr>
        </p:nvSpPr>
        <p:spPr/>
        <p:txBody>
          <a:bodyPr/>
          <a:lstStyle>
            <a:lvl1pPr>
              <a:defRPr/>
            </a:lvl1pPr>
          </a:lstStyle>
          <a:p>
            <a:pPr>
              <a:defRPr/>
            </a:pPr>
            <a:endParaRPr lang="en-US" dirty="0"/>
          </a:p>
        </p:txBody>
      </p:sp>
      <p:sp>
        <p:nvSpPr>
          <p:cNvPr id="6" name="Slide Number Placeholder 3"/>
          <p:cNvSpPr>
            <a:spLocks noGrp="1"/>
          </p:cNvSpPr>
          <p:nvPr>
            <p:ph type="sldNum" sz="quarter" idx="11"/>
          </p:nvPr>
        </p:nvSpPr>
        <p:spPr/>
        <p:txBody>
          <a:bodyPr/>
          <a:lstStyle>
            <a:lvl1pPr>
              <a:defRPr/>
            </a:lvl1pPr>
          </a:lstStyle>
          <a:p>
            <a:pPr>
              <a:defRPr/>
            </a:pPr>
            <a:fld id="{4F4C3EA2-CC10-4CD5-B944-972BC9159746}" type="slidenum">
              <a:rPr lang="en-US"/>
              <a:pPr>
                <a:defRPr/>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2"/>
          <p:cNvSpPr>
            <a:spLocks noGrp="1"/>
          </p:cNvSpPr>
          <p:nvPr>
            <p:ph type="ftr" sz="quarter" idx="10"/>
          </p:nvPr>
        </p:nvSpPr>
        <p:spPr/>
        <p:txBody>
          <a:bodyPr/>
          <a:lstStyle>
            <a:lvl1pPr>
              <a:defRPr/>
            </a:lvl1pPr>
          </a:lstStyle>
          <a:p>
            <a:pPr>
              <a:defRPr/>
            </a:pPr>
            <a:endParaRPr lang="en-US" dirty="0"/>
          </a:p>
        </p:txBody>
      </p:sp>
      <p:sp>
        <p:nvSpPr>
          <p:cNvPr id="8" name="Slide Number Placeholder 3"/>
          <p:cNvSpPr>
            <a:spLocks noGrp="1"/>
          </p:cNvSpPr>
          <p:nvPr>
            <p:ph type="sldNum" sz="quarter" idx="11"/>
          </p:nvPr>
        </p:nvSpPr>
        <p:spPr/>
        <p:txBody>
          <a:bodyPr/>
          <a:lstStyle>
            <a:lvl1pPr>
              <a:defRPr/>
            </a:lvl1pPr>
          </a:lstStyle>
          <a:p>
            <a:pPr>
              <a:defRPr/>
            </a:pPr>
            <a:fld id="{97C91BCB-C1DC-4DE2-B382-13F283A949D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21"/>
          <p:cNvSpPr>
            <a:spLocks noGrp="1"/>
          </p:cNvSpPr>
          <p:nvPr>
            <p:ph type="ftr" sz="quarter" idx="10"/>
          </p:nvPr>
        </p:nvSpPr>
        <p:spPr/>
        <p:txBody>
          <a:bodyPr/>
          <a:lstStyle>
            <a:lvl1pPr>
              <a:defRPr/>
            </a:lvl1pPr>
          </a:lstStyle>
          <a:p>
            <a:pPr>
              <a:defRPr/>
            </a:pPr>
            <a:endParaRPr lang="en-US" dirty="0"/>
          </a:p>
        </p:txBody>
      </p:sp>
      <p:sp>
        <p:nvSpPr>
          <p:cNvPr id="8" name="Slide Number Placeholder 17"/>
          <p:cNvSpPr>
            <a:spLocks noGrp="1"/>
          </p:cNvSpPr>
          <p:nvPr>
            <p:ph type="sldNum" sz="quarter" idx="11"/>
          </p:nvPr>
        </p:nvSpPr>
        <p:spPr/>
        <p:txBody>
          <a:bodyPr/>
          <a:lstStyle>
            <a:lvl1pPr>
              <a:defRPr/>
            </a:lvl1pPr>
          </a:lstStyle>
          <a:p>
            <a:pPr>
              <a:defRPr/>
            </a:pPr>
            <a:fld id="{DD1CCD02-4E8C-4191-96C6-2796A79A9150}"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pPr>
              <a:defRPr/>
            </a:pPr>
            <a:endParaRPr lang="en-US" dirty="0"/>
          </a:p>
        </p:txBody>
      </p:sp>
      <p:sp>
        <p:nvSpPr>
          <p:cNvPr id="4" name="Slide Number Placeholder 3"/>
          <p:cNvSpPr>
            <a:spLocks noGrp="1"/>
          </p:cNvSpPr>
          <p:nvPr>
            <p:ph type="sldNum" sz="quarter" idx="11"/>
          </p:nvPr>
        </p:nvSpPr>
        <p:spPr/>
        <p:txBody>
          <a:bodyPr/>
          <a:lstStyle>
            <a:lvl1pPr>
              <a:defRPr/>
            </a:lvl1pPr>
          </a:lstStyle>
          <a:p>
            <a:pPr>
              <a:defRPr/>
            </a:pPr>
            <a:fld id="{F3A47FE0-2319-4E09-92EA-517A812B8E37}" type="slidenum">
              <a:rPr lang="en-US"/>
              <a:pPr>
                <a:defRPr/>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n-US" dirty="0"/>
          </a:p>
        </p:txBody>
      </p:sp>
      <p:sp>
        <p:nvSpPr>
          <p:cNvPr id="3" name="Slide Number Placeholder 3"/>
          <p:cNvSpPr>
            <a:spLocks noGrp="1"/>
          </p:cNvSpPr>
          <p:nvPr>
            <p:ph type="sldNum" sz="quarter" idx="11"/>
          </p:nvPr>
        </p:nvSpPr>
        <p:spPr/>
        <p:txBody>
          <a:bodyPr/>
          <a:lstStyle>
            <a:lvl1pPr>
              <a:defRPr/>
            </a:lvl1pPr>
          </a:lstStyle>
          <a:p>
            <a:pPr>
              <a:defRPr/>
            </a:pPr>
            <a:fld id="{EEA58D46-D9DF-4EC2-BE30-40FD37E4CC6F}" type="slidenum">
              <a:rPr lang="en-US"/>
              <a:pPr>
                <a:defRPr/>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2"/>
          <p:cNvSpPr>
            <a:spLocks noGrp="1"/>
          </p:cNvSpPr>
          <p:nvPr>
            <p:ph type="ftr" sz="quarter" idx="10"/>
          </p:nvPr>
        </p:nvSpPr>
        <p:spPr/>
        <p:txBody>
          <a:bodyPr/>
          <a:lstStyle>
            <a:lvl1pPr>
              <a:defRPr/>
            </a:lvl1pPr>
          </a:lstStyle>
          <a:p>
            <a:pPr>
              <a:defRPr/>
            </a:pPr>
            <a:endParaRPr lang="en-US" dirty="0"/>
          </a:p>
        </p:txBody>
      </p:sp>
      <p:sp>
        <p:nvSpPr>
          <p:cNvPr id="6" name="Slide Number Placeholder 3"/>
          <p:cNvSpPr>
            <a:spLocks noGrp="1"/>
          </p:cNvSpPr>
          <p:nvPr>
            <p:ph type="sldNum" sz="quarter" idx="11"/>
          </p:nvPr>
        </p:nvSpPr>
        <p:spPr/>
        <p:txBody>
          <a:bodyPr/>
          <a:lstStyle>
            <a:lvl1pPr>
              <a:defRPr/>
            </a:lvl1pPr>
          </a:lstStyle>
          <a:p>
            <a:pPr>
              <a:defRPr/>
            </a:pPr>
            <a:fld id="{5F49B90F-919B-42A0-BFBE-972EA42765F0}" type="slidenum">
              <a:rPr lang="en-US"/>
              <a:pPr>
                <a:defRPr/>
              </a:pPr>
              <a:t>‹#›</a:t>
            </a:fld>
            <a:endParaRPr 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2"/>
          <p:cNvSpPr>
            <a:spLocks noGrp="1"/>
          </p:cNvSpPr>
          <p:nvPr>
            <p:ph type="ftr" sz="quarter" idx="10"/>
          </p:nvPr>
        </p:nvSpPr>
        <p:spPr/>
        <p:txBody>
          <a:bodyPr/>
          <a:lstStyle>
            <a:lvl1pPr>
              <a:defRPr/>
            </a:lvl1pPr>
          </a:lstStyle>
          <a:p>
            <a:pPr>
              <a:defRPr/>
            </a:pPr>
            <a:endParaRPr lang="en-US" dirty="0"/>
          </a:p>
        </p:txBody>
      </p:sp>
      <p:sp>
        <p:nvSpPr>
          <p:cNvPr id="6" name="Slide Number Placeholder 3"/>
          <p:cNvSpPr>
            <a:spLocks noGrp="1"/>
          </p:cNvSpPr>
          <p:nvPr>
            <p:ph type="sldNum" sz="quarter" idx="11"/>
          </p:nvPr>
        </p:nvSpPr>
        <p:spPr/>
        <p:txBody>
          <a:bodyPr/>
          <a:lstStyle>
            <a:lvl1pPr>
              <a:defRPr/>
            </a:lvl1pPr>
          </a:lstStyle>
          <a:p>
            <a:pPr>
              <a:defRPr/>
            </a:pPr>
            <a:fld id="{48C09584-8349-4EC7-9A78-68024041AA4E}" type="slidenum">
              <a:rPr lang="en-US"/>
              <a:pPr>
                <a:defRPr/>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endParaRPr lang="en-US" dirty="0"/>
          </a:p>
        </p:txBody>
      </p:sp>
      <p:sp>
        <p:nvSpPr>
          <p:cNvPr id="5" name="Slide Number Placeholder 3"/>
          <p:cNvSpPr>
            <a:spLocks noGrp="1"/>
          </p:cNvSpPr>
          <p:nvPr>
            <p:ph type="sldNum" sz="quarter" idx="11"/>
          </p:nvPr>
        </p:nvSpPr>
        <p:spPr/>
        <p:txBody>
          <a:bodyPr/>
          <a:lstStyle>
            <a:lvl1pPr>
              <a:defRPr/>
            </a:lvl1pPr>
          </a:lstStyle>
          <a:p>
            <a:pPr>
              <a:defRPr/>
            </a:pPr>
            <a:fld id="{D15BB975-AAB4-46AC-930F-39C63956E3C6}" type="slidenum">
              <a:rPr lang="en-US"/>
              <a:pPr>
                <a:defRPr/>
              </a:pPr>
              <a:t>‹#›</a:t>
            </a:fld>
            <a:endParaRPr 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274638"/>
            <a:ext cx="1981200" cy="5732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274638"/>
            <a:ext cx="5791200" cy="5732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
          <p:cNvSpPr>
            <a:spLocks noGrp="1"/>
          </p:cNvSpPr>
          <p:nvPr>
            <p:ph type="ftr" sz="quarter" idx="10"/>
          </p:nvPr>
        </p:nvSpPr>
        <p:spPr/>
        <p:txBody>
          <a:bodyPr/>
          <a:lstStyle>
            <a:lvl1pPr>
              <a:defRPr/>
            </a:lvl1pPr>
          </a:lstStyle>
          <a:p>
            <a:pPr>
              <a:defRPr/>
            </a:pPr>
            <a:endParaRPr lang="en-US" dirty="0"/>
          </a:p>
        </p:txBody>
      </p:sp>
      <p:sp>
        <p:nvSpPr>
          <p:cNvPr id="5" name="Slide Number Placeholder 3"/>
          <p:cNvSpPr>
            <a:spLocks noGrp="1"/>
          </p:cNvSpPr>
          <p:nvPr>
            <p:ph type="sldNum" sz="quarter" idx="11"/>
          </p:nvPr>
        </p:nvSpPr>
        <p:spPr/>
        <p:txBody>
          <a:bodyPr/>
          <a:lstStyle>
            <a:lvl1pPr>
              <a:defRPr/>
            </a:lvl1pPr>
          </a:lstStyle>
          <a:p>
            <a:pPr>
              <a:defRPr/>
            </a:pPr>
            <a:fld id="{C8F94262-9983-4A35-BED9-E4478B0998F8}" type="slidenum">
              <a:rPr lang="en-US"/>
              <a:pPr>
                <a:defRPr/>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vl1pPr>
          </a:lstStyle>
          <a:p>
            <a:r>
              <a:rPr lang="en-US" smtClean="0"/>
              <a:t>Click to edit Master title style</a:t>
            </a:r>
            <a:endParaRPr lang="en-US" dirty="0"/>
          </a:p>
        </p:txBody>
      </p:sp>
      <p:sp>
        <p:nvSpPr>
          <p:cNvPr id="3" name="Subtitle 2"/>
          <p:cNvSpPr>
            <a:spLocks noGrp="1"/>
          </p:cNvSpPr>
          <p:nvPr>
            <p:ph type="subTitle" idx="1"/>
          </p:nvPr>
        </p:nvSpPr>
        <p:spPr>
          <a:xfrm>
            <a:off x="1371600" y="373759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96171F-7A5E-504A-A9DE-29F7301E9A40}" type="datetimeFigureOut">
              <a:rPr lang="en-US" smtClean="0"/>
              <a:t>10/10/2017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D89346A6-37AC-4F82-A22F-7795387EB369}" type="slidenum">
              <a:rPr lang="en-US" smtClean="0"/>
              <a:pPr>
                <a:defRPr/>
              </a:pPr>
              <a:t>‹#›</a:t>
            </a:fld>
            <a:endParaRPr lang="en-US" dirty="0"/>
          </a:p>
        </p:txBody>
      </p:sp>
      <p:pic>
        <p:nvPicPr>
          <p:cNvPr id="9" name="Picture 8" descr="NASPA logo for title page.jpg"/>
          <p:cNvPicPr>
            <a:picLocks noChangeAspect="1"/>
          </p:cNvPicPr>
          <p:nvPr/>
        </p:nvPicPr>
        <p:blipFill rotWithShape="1">
          <a:blip r:embed="rId2">
            <a:alphaModFix amt="25000"/>
            <a:extLst>
              <a:ext uri="{28A0092B-C50C-407E-A947-70E740481C1C}">
                <a14:useLocalDpi xmlns:a14="http://schemas.microsoft.com/office/drawing/2010/main" val="0"/>
              </a:ext>
            </a:extLst>
          </a:blip>
          <a:srcRect l="11346" t="12156" r="14833" b="14024"/>
          <a:stretch/>
        </p:blipFill>
        <p:spPr>
          <a:xfrm>
            <a:off x="16934" y="1"/>
            <a:ext cx="9144000" cy="6858000"/>
          </a:xfrm>
          <a:prstGeom prst="rect">
            <a:avLst/>
          </a:prstGeom>
        </p:spPr>
      </p:pic>
    </p:spTree>
    <p:extLst>
      <p:ext uri="{BB962C8B-B14F-4D97-AF65-F5344CB8AC3E}">
        <p14:creationId xmlns:p14="http://schemas.microsoft.com/office/powerpoint/2010/main" val="25025876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96171F-7A5E-504A-A9DE-29F7301E9A40}" type="datetimeFigureOut">
              <a:rPr lang="en-US" smtClean="0"/>
              <a:t>10/10/2017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801C0692-B8A3-4E9D-B859-F916A2816974}" type="slidenum">
              <a:rPr lang="en-US" smtClean="0"/>
              <a:pPr>
                <a:defRPr/>
              </a:pPr>
              <a:t>‹#›</a:t>
            </a:fld>
            <a:endParaRPr lang="en-US" dirty="0"/>
          </a:p>
        </p:txBody>
      </p:sp>
      <p:pic>
        <p:nvPicPr>
          <p:cNvPr id="7" name="Picture 6" descr="NASPA_MAIN_trans.png"/>
          <p:cNvPicPr>
            <a:picLocks noChangeAspect="1"/>
          </p:cNvPicPr>
          <p:nvPr/>
        </p:nvPicPr>
        <p:blipFill rotWithShape="1">
          <a:blip r:embed="rId2" cstate="print">
            <a:extLst>
              <a:ext uri="{28A0092B-C50C-407E-A947-70E740481C1C}">
                <a14:useLocalDpi xmlns:a14="http://schemas.microsoft.com/office/drawing/2010/main" val="0"/>
              </a:ext>
            </a:extLst>
          </a:blip>
          <a:srcRect t="41892" r="41521" b="35811"/>
          <a:stretch/>
        </p:blipFill>
        <p:spPr>
          <a:xfrm>
            <a:off x="6730059" y="5766730"/>
            <a:ext cx="2277533" cy="660736"/>
          </a:xfrm>
          <a:prstGeom prst="rect">
            <a:avLst/>
          </a:prstGeom>
        </p:spPr>
      </p:pic>
    </p:spTree>
    <p:extLst>
      <p:ext uri="{BB962C8B-B14F-4D97-AF65-F5344CB8AC3E}">
        <p14:creationId xmlns:p14="http://schemas.microsoft.com/office/powerpoint/2010/main" val="14294056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96171F-7A5E-504A-A9DE-29F7301E9A40}" type="datetimeFigureOut">
              <a:rPr lang="en-US" smtClean="0"/>
              <a:t>10/10/2017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8C2AA26E-BBC7-4BEE-A4B5-FF8067E4E502}" type="slidenum">
              <a:rPr lang="en-US" smtClean="0"/>
              <a:pPr>
                <a:defRPr/>
              </a:pPr>
              <a:t>‹#›</a:t>
            </a:fld>
            <a:endParaRPr lang="en-US" dirty="0"/>
          </a:p>
        </p:txBody>
      </p:sp>
      <p:pic>
        <p:nvPicPr>
          <p:cNvPr id="7" name="Picture 6" descr="NASPA_MAIN_trans.png"/>
          <p:cNvPicPr>
            <a:picLocks noChangeAspect="1"/>
          </p:cNvPicPr>
          <p:nvPr/>
        </p:nvPicPr>
        <p:blipFill rotWithShape="1">
          <a:blip r:embed="rId2" cstate="print">
            <a:extLst>
              <a:ext uri="{28A0092B-C50C-407E-A947-70E740481C1C}">
                <a14:useLocalDpi xmlns:a14="http://schemas.microsoft.com/office/drawing/2010/main" val="0"/>
              </a:ext>
            </a:extLst>
          </a:blip>
          <a:srcRect t="41892" r="41521" b="35811"/>
          <a:stretch/>
        </p:blipFill>
        <p:spPr>
          <a:xfrm>
            <a:off x="6730059" y="5766730"/>
            <a:ext cx="2277533" cy="660736"/>
          </a:xfrm>
          <a:prstGeom prst="rect">
            <a:avLst/>
          </a:prstGeom>
        </p:spPr>
      </p:pic>
    </p:spTree>
    <p:extLst>
      <p:ext uri="{BB962C8B-B14F-4D97-AF65-F5344CB8AC3E}">
        <p14:creationId xmlns:p14="http://schemas.microsoft.com/office/powerpoint/2010/main" val="6309301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B96171F-7A5E-504A-A9DE-29F7301E9A40}" type="datetimeFigureOut">
              <a:rPr lang="en-US" smtClean="0"/>
              <a:t>10/10/2017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0AF78562-CC64-4A84-BB15-7C271189E5CB}" type="slidenum">
              <a:rPr lang="en-US" smtClean="0"/>
              <a:pPr>
                <a:defRPr/>
              </a:pPr>
              <a:t>‹#›</a:t>
            </a:fld>
            <a:endParaRPr lang="en-US" dirty="0"/>
          </a:p>
        </p:txBody>
      </p:sp>
      <p:pic>
        <p:nvPicPr>
          <p:cNvPr id="8" name="Picture 7" descr="NASPA_MAIN_trans.png"/>
          <p:cNvPicPr>
            <a:picLocks noChangeAspect="1"/>
          </p:cNvPicPr>
          <p:nvPr/>
        </p:nvPicPr>
        <p:blipFill rotWithShape="1">
          <a:blip r:embed="rId2" cstate="print">
            <a:extLst>
              <a:ext uri="{28A0092B-C50C-407E-A947-70E740481C1C}">
                <a14:useLocalDpi xmlns:a14="http://schemas.microsoft.com/office/drawing/2010/main" val="0"/>
              </a:ext>
            </a:extLst>
          </a:blip>
          <a:srcRect t="41892" r="41521" b="35811"/>
          <a:stretch/>
        </p:blipFill>
        <p:spPr>
          <a:xfrm>
            <a:off x="6730059" y="5766730"/>
            <a:ext cx="2277533" cy="660736"/>
          </a:xfrm>
          <a:prstGeom prst="rect">
            <a:avLst/>
          </a:prstGeom>
        </p:spPr>
      </p:pic>
    </p:spTree>
    <p:extLst>
      <p:ext uri="{BB962C8B-B14F-4D97-AF65-F5344CB8AC3E}">
        <p14:creationId xmlns:p14="http://schemas.microsoft.com/office/powerpoint/2010/main" val="3716315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1"/>
          <p:cNvSpPr>
            <a:spLocks noGrp="1"/>
          </p:cNvSpPr>
          <p:nvPr>
            <p:ph type="ftr" sz="quarter" idx="10"/>
          </p:nvPr>
        </p:nvSpPr>
        <p:spPr/>
        <p:txBody>
          <a:bodyPr/>
          <a:lstStyle>
            <a:lvl1pPr>
              <a:defRPr/>
            </a:lvl1pPr>
          </a:lstStyle>
          <a:p>
            <a:pPr>
              <a:defRPr/>
            </a:pPr>
            <a:endParaRPr lang="en-US" dirty="0"/>
          </a:p>
        </p:txBody>
      </p:sp>
      <p:sp>
        <p:nvSpPr>
          <p:cNvPr id="4" name="Slide Number Placeholder 17"/>
          <p:cNvSpPr>
            <a:spLocks noGrp="1"/>
          </p:cNvSpPr>
          <p:nvPr>
            <p:ph type="sldNum" sz="quarter" idx="11"/>
          </p:nvPr>
        </p:nvSpPr>
        <p:spPr/>
        <p:txBody>
          <a:bodyPr/>
          <a:lstStyle>
            <a:lvl1pPr>
              <a:defRPr/>
            </a:lvl1pPr>
          </a:lstStyle>
          <a:p>
            <a:pPr>
              <a:defRPr/>
            </a:pPr>
            <a:fld id="{AC1AB1FF-2F35-407A-99E2-B61563D7358D}"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B96171F-7A5E-504A-A9DE-29F7301E9A40}" type="datetimeFigureOut">
              <a:rPr lang="en-US" smtClean="0"/>
              <a:t>10/10/2017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a:defRPr/>
            </a:pPr>
            <a:fld id="{DD1CCD02-4E8C-4191-96C6-2796A79A9150}" type="slidenum">
              <a:rPr lang="en-US" smtClean="0"/>
              <a:pPr>
                <a:defRPr/>
              </a:pPr>
              <a:t>‹#›</a:t>
            </a:fld>
            <a:endParaRPr lang="en-US" dirty="0"/>
          </a:p>
        </p:txBody>
      </p:sp>
      <p:pic>
        <p:nvPicPr>
          <p:cNvPr id="10" name="Picture 9" descr="NASPA_MAIN_trans.png"/>
          <p:cNvPicPr>
            <a:picLocks noChangeAspect="1"/>
          </p:cNvPicPr>
          <p:nvPr/>
        </p:nvPicPr>
        <p:blipFill rotWithShape="1">
          <a:blip r:embed="rId2" cstate="print">
            <a:extLst>
              <a:ext uri="{28A0092B-C50C-407E-A947-70E740481C1C}">
                <a14:useLocalDpi xmlns:a14="http://schemas.microsoft.com/office/drawing/2010/main" val="0"/>
              </a:ext>
            </a:extLst>
          </a:blip>
          <a:srcRect t="41892" r="41521" b="35811"/>
          <a:stretch/>
        </p:blipFill>
        <p:spPr>
          <a:xfrm>
            <a:off x="6730059" y="5766730"/>
            <a:ext cx="2277533" cy="660736"/>
          </a:xfrm>
          <a:prstGeom prst="rect">
            <a:avLst/>
          </a:prstGeom>
        </p:spPr>
      </p:pic>
    </p:spTree>
    <p:extLst>
      <p:ext uri="{BB962C8B-B14F-4D97-AF65-F5344CB8AC3E}">
        <p14:creationId xmlns:p14="http://schemas.microsoft.com/office/powerpoint/2010/main" val="41335179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B96171F-7A5E-504A-A9DE-29F7301E9A40}" type="datetimeFigureOut">
              <a:rPr lang="en-US" smtClean="0"/>
              <a:t>10/10/2017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a:defRPr/>
            </a:pPr>
            <a:fld id="{AC1AB1FF-2F35-407A-99E2-B61563D7358D}" type="slidenum">
              <a:rPr lang="en-US" smtClean="0"/>
              <a:pPr>
                <a:defRPr/>
              </a:pPr>
              <a:t>‹#›</a:t>
            </a:fld>
            <a:endParaRPr lang="en-US" dirty="0"/>
          </a:p>
        </p:txBody>
      </p:sp>
      <p:pic>
        <p:nvPicPr>
          <p:cNvPr id="6" name="Picture 5" descr="NASPA_MAIN_trans.png"/>
          <p:cNvPicPr>
            <a:picLocks noChangeAspect="1"/>
          </p:cNvPicPr>
          <p:nvPr/>
        </p:nvPicPr>
        <p:blipFill rotWithShape="1">
          <a:blip r:embed="rId2" cstate="print">
            <a:extLst>
              <a:ext uri="{28A0092B-C50C-407E-A947-70E740481C1C}">
                <a14:useLocalDpi xmlns:a14="http://schemas.microsoft.com/office/drawing/2010/main" val="0"/>
              </a:ext>
            </a:extLst>
          </a:blip>
          <a:srcRect t="41892" r="41521" b="35811"/>
          <a:stretch/>
        </p:blipFill>
        <p:spPr>
          <a:xfrm>
            <a:off x="6730059" y="5766730"/>
            <a:ext cx="2277533" cy="660736"/>
          </a:xfrm>
          <a:prstGeom prst="rect">
            <a:avLst/>
          </a:prstGeom>
        </p:spPr>
      </p:pic>
    </p:spTree>
    <p:extLst>
      <p:ext uri="{BB962C8B-B14F-4D97-AF65-F5344CB8AC3E}">
        <p14:creationId xmlns:p14="http://schemas.microsoft.com/office/powerpoint/2010/main" val="18962479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B96171F-7A5E-504A-A9DE-29F7301E9A40}" type="datetimeFigureOut">
              <a:rPr lang="en-US" smtClean="0"/>
              <a:t>10/10/2017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a:defRPr/>
            </a:pPr>
            <a:fld id="{A1B2507B-8CB5-4687-B8D6-90CB0118E0CA}" type="slidenum">
              <a:rPr lang="en-US" smtClean="0"/>
              <a:pPr>
                <a:defRPr/>
              </a:pPr>
              <a:t>‹#›</a:t>
            </a:fld>
            <a:endParaRPr lang="en-US" dirty="0"/>
          </a:p>
        </p:txBody>
      </p:sp>
    </p:spTree>
    <p:extLst>
      <p:ext uri="{BB962C8B-B14F-4D97-AF65-F5344CB8AC3E}">
        <p14:creationId xmlns:p14="http://schemas.microsoft.com/office/powerpoint/2010/main" val="83928242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B96171F-7A5E-504A-A9DE-29F7301E9A40}" type="datetimeFigureOut">
              <a:rPr lang="en-US" smtClean="0"/>
              <a:t>10/10/2017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F20C37D9-E06C-4451-AD09-9C07A8A1BDA0}" type="slidenum">
              <a:rPr lang="en-US" smtClean="0"/>
              <a:pPr>
                <a:defRPr/>
              </a:pPr>
              <a:t>‹#›</a:t>
            </a:fld>
            <a:endParaRPr lang="en-US" dirty="0"/>
          </a:p>
        </p:txBody>
      </p:sp>
      <p:pic>
        <p:nvPicPr>
          <p:cNvPr id="8" name="Picture 7" descr="NASPA_MAIN_trans.png"/>
          <p:cNvPicPr>
            <a:picLocks noChangeAspect="1"/>
          </p:cNvPicPr>
          <p:nvPr/>
        </p:nvPicPr>
        <p:blipFill rotWithShape="1">
          <a:blip r:embed="rId2" cstate="print">
            <a:extLst>
              <a:ext uri="{28A0092B-C50C-407E-A947-70E740481C1C}">
                <a14:useLocalDpi xmlns:a14="http://schemas.microsoft.com/office/drawing/2010/main" val="0"/>
              </a:ext>
            </a:extLst>
          </a:blip>
          <a:srcRect t="41892" r="41521" b="35811"/>
          <a:stretch/>
        </p:blipFill>
        <p:spPr>
          <a:xfrm>
            <a:off x="6730059" y="5766730"/>
            <a:ext cx="2277533" cy="660736"/>
          </a:xfrm>
          <a:prstGeom prst="rect">
            <a:avLst/>
          </a:prstGeom>
        </p:spPr>
      </p:pic>
    </p:spTree>
    <p:extLst>
      <p:ext uri="{BB962C8B-B14F-4D97-AF65-F5344CB8AC3E}">
        <p14:creationId xmlns:p14="http://schemas.microsoft.com/office/powerpoint/2010/main" val="13862082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B96171F-7A5E-504A-A9DE-29F7301E9A40}" type="datetimeFigureOut">
              <a:rPr lang="en-US" smtClean="0"/>
              <a:t>10/10/2017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a:defRPr/>
            </a:pPr>
            <a:fld id="{385D0A0A-2E23-4119-8986-F78D68A37B34}" type="slidenum">
              <a:rPr lang="en-US" smtClean="0"/>
              <a:pPr>
                <a:defRPr/>
              </a:pPr>
              <a:t>‹#›</a:t>
            </a:fld>
            <a:endParaRPr lang="en-US" dirty="0"/>
          </a:p>
        </p:txBody>
      </p:sp>
      <p:pic>
        <p:nvPicPr>
          <p:cNvPr id="8" name="Picture 7" descr="NASPA_MAIN_trans.png"/>
          <p:cNvPicPr>
            <a:picLocks noChangeAspect="1"/>
          </p:cNvPicPr>
          <p:nvPr/>
        </p:nvPicPr>
        <p:blipFill rotWithShape="1">
          <a:blip r:embed="rId2" cstate="print">
            <a:extLst>
              <a:ext uri="{28A0092B-C50C-407E-A947-70E740481C1C}">
                <a14:useLocalDpi xmlns:a14="http://schemas.microsoft.com/office/drawing/2010/main" val="0"/>
              </a:ext>
            </a:extLst>
          </a:blip>
          <a:srcRect t="41892" r="41521" b="35811"/>
          <a:stretch/>
        </p:blipFill>
        <p:spPr>
          <a:xfrm>
            <a:off x="6730059" y="5766730"/>
            <a:ext cx="2277533" cy="660736"/>
          </a:xfrm>
          <a:prstGeom prst="rect">
            <a:avLst/>
          </a:prstGeom>
        </p:spPr>
      </p:pic>
    </p:spTree>
    <p:extLst>
      <p:ext uri="{BB962C8B-B14F-4D97-AF65-F5344CB8AC3E}">
        <p14:creationId xmlns:p14="http://schemas.microsoft.com/office/powerpoint/2010/main" val="4551171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96171F-7A5E-504A-A9DE-29F7301E9A40}" type="datetimeFigureOut">
              <a:rPr lang="en-US" smtClean="0"/>
              <a:t>10/10/2017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09B9FFD4-4B79-4C56-89EF-41FDD8B905D3}" type="slidenum">
              <a:rPr lang="en-US" smtClean="0"/>
              <a:pPr>
                <a:defRPr/>
              </a:pPr>
              <a:t>‹#›</a:t>
            </a:fld>
            <a:endParaRPr lang="en-US" dirty="0"/>
          </a:p>
        </p:txBody>
      </p:sp>
      <p:pic>
        <p:nvPicPr>
          <p:cNvPr id="7" name="Picture 6" descr="NASPA_MAIN_trans.png"/>
          <p:cNvPicPr>
            <a:picLocks noChangeAspect="1"/>
          </p:cNvPicPr>
          <p:nvPr/>
        </p:nvPicPr>
        <p:blipFill rotWithShape="1">
          <a:blip r:embed="rId2" cstate="print">
            <a:extLst>
              <a:ext uri="{28A0092B-C50C-407E-A947-70E740481C1C}">
                <a14:useLocalDpi xmlns:a14="http://schemas.microsoft.com/office/drawing/2010/main" val="0"/>
              </a:ext>
            </a:extLst>
          </a:blip>
          <a:srcRect t="41892" r="41521" b="35811"/>
          <a:stretch/>
        </p:blipFill>
        <p:spPr>
          <a:xfrm>
            <a:off x="6730059" y="5766730"/>
            <a:ext cx="2277533" cy="660736"/>
          </a:xfrm>
          <a:prstGeom prst="rect">
            <a:avLst/>
          </a:prstGeom>
        </p:spPr>
      </p:pic>
    </p:spTree>
    <p:extLst>
      <p:ext uri="{BB962C8B-B14F-4D97-AF65-F5344CB8AC3E}">
        <p14:creationId xmlns:p14="http://schemas.microsoft.com/office/powerpoint/2010/main" val="5208347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96171F-7A5E-504A-A9DE-29F7301E9A40}" type="datetimeFigureOut">
              <a:rPr lang="en-US" smtClean="0"/>
              <a:t>10/10/2017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a:defRPr/>
            </a:pPr>
            <a:fld id="{1F558531-05A0-498A-BB9F-66FED6ABBEA1}" type="slidenum">
              <a:rPr lang="en-US" smtClean="0"/>
              <a:pPr>
                <a:defRPr/>
              </a:pPr>
              <a:t>‹#›</a:t>
            </a:fld>
            <a:endParaRPr lang="en-US" dirty="0"/>
          </a:p>
        </p:txBody>
      </p:sp>
      <p:pic>
        <p:nvPicPr>
          <p:cNvPr id="7" name="Picture 6" descr="NASPA_MAIN_trans.png"/>
          <p:cNvPicPr>
            <a:picLocks noChangeAspect="1"/>
          </p:cNvPicPr>
          <p:nvPr/>
        </p:nvPicPr>
        <p:blipFill rotWithShape="1">
          <a:blip r:embed="rId2" cstate="print">
            <a:extLst>
              <a:ext uri="{28A0092B-C50C-407E-A947-70E740481C1C}">
                <a14:useLocalDpi xmlns:a14="http://schemas.microsoft.com/office/drawing/2010/main" val="0"/>
              </a:ext>
            </a:extLst>
          </a:blip>
          <a:srcRect t="41892" r="41521" b="35811"/>
          <a:stretch/>
        </p:blipFill>
        <p:spPr>
          <a:xfrm>
            <a:off x="6730059" y="5766730"/>
            <a:ext cx="2277533" cy="660736"/>
          </a:xfrm>
          <a:prstGeom prst="rect">
            <a:avLst/>
          </a:prstGeom>
        </p:spPr>
      </p:pic>
    </p:spTree>
    <p:extLst>
      <p:ext uri="{BB962C8B-B14F-4D97-AF65-F5344CB8AC3E}">
        <p14:creationId xmlns:p14="http://schemas.microsoft.com/office/powerpoint/2010/main" val="11866431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5287310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1"/>
          <p:cNvSpPr>
            <a:spLocks noGrp="1"/>
          </p:cNvSpPr>
          <p:nvPr>
            <p:ph type="ftr" sz="quarter" idx="10"/>
          </p:nvPr>
        </p:nvSpPr>
        <p:spPr/>
        <p:txBody>
          <a:bodyPr/>
          <a:lstStyle>
            <a:lvl1pPr>
              <a:defRPr/>
            </a:lvl1pPr>
          </a:lstStyle>
          <a:p>
            <a:pPr>
              <a:defRPr/>
            </a:pPr>
            <a:endParaRPr lang="en-US" dirty="0"/>
          </a:p>
        </p:txBody>
      </p:sp>
      <p:sp>
        <p:nvSpPr>
          <p:cNvPr id="3" name="Slide Number Placeholder 17"/>
          <p:cNvSpPr>
            <a:spLocks noGrp="1"/>
          </p:cNvSpPr>
          <p:nvPr>
            <p:ph type="sldNum" sz="quarter" idx="11"/>
          </p:nvPr>
        </p:nvSpPr>
        <p:spPr/>
        <p:txBody>
          <a:bodyPr/>
          <a:lstStyle>
            <a:lvl1pPr>
              <a:defRPr/>
            </a:lvl1pPr>
          </a:lstStyle>
          <a:p>
            <a:pPr>
              <a:defRPr/>
            </a:pPr>
            <a:fld id="{A1B2507B-8CB5-4687-B8D6-90CB0118E0CA}"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21"/>
          <p:cNvSpPr>
            <a:spLocks noGrp="1"/>
          </p:cNvSpPr>
          <p:nvPr>
            <p:ph type="ftr" sz="quarter" idx="10"/>
          </p:nvPr>
        </p:nvSpPr>
        <p:spPr/>
        <p:txBody>
          <a:bodyPr/>
          <a:lstStyle>
            <a:lvl1pPr>
              <a:defRPr/>
            </a:lvl1pPr>
          </a:lstStyle>
          <a:p>
            <a:pPr>
              <a:defRPr/>
            </a:pPr>
            <a:endParaRPr lang="en-US" dirty="0"/>
          </a:p>
        </p:txBody>
      </p:sp>
      <p:sp>
        <p:nvSpPr>
          <p:cNvPr id="6" name="Slide Number Placeholder 17"/>
          <p:cNvSpPr>
            <a:spLocks noGrp="1"/>
          </p:cNvSpPr>
          <p:nvPr>
            <p:ph type="sldNum" sz="quarter" idx="11"/>
          </p:nvPr>
        </p:nvSpPr>
        <p:spPr/>
        <p:txBody>
          <a:bodyPr/>
          <a:lstStyle>
            <a:lvl1pPr>
              <a:defRPr/>
            </a:lvl1pPr>
          </a:lstStyle>
          <a:p>
            <a:pPr>
              <a:defRPr/>
            </a:pPr>
            <a:fld id="{F20C37D9-E06C-4451-AD09-9C07A8A1BDA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21"/>
          <p:cNvSpPr>
            <a:spLocks noGrp="1"/>
          </p:cNvSpPr>
          <p:nvPr>
            <p:ph type="ftr" sz="quarter" idx="10"/>
          </p:nvPr>
        </p:nvSpPr>
        <p:spPr/>
        <p:txBody>
          <a:bodyPr/>
          <a:lstStyle>
            <a:lvl1pPr>
              <a:defRPr/>
            </a:lvl1pPr>
          </a:lstStyle>
          <a:p>
            <a:pPr>
              <a:defRPr/>
            </a:pPr>
            <a:endParaRPr lang="en-US" dirty="0"/>
          </a:p>
        </p:txBody>
      </p:sp>
      <p:sp>
        <p:nvSpPr>
          <p:cNvPr id="6" name="Slide Number Placeholder 17"/>
          <p:cNvSpPr>
            <a:spLocks noGrp="1"/>
          </p:cNvSpPr>
          <p:nvPr>
            <p:ph type="sldNum" sz="quarter" idx="11"/>
          </p:nvPr>
        </p:nvSpPr>
        <p:spPr/>
        <p:txBody>
          <a:bodyPr/>
          <a:lstStyle>
            <a:lvl1pPr>
              <a:defRPr/>
            </a:lvl1pPr>
          </a:lstStyle>
          <a:p>
            <a:pPr>
              <a:defRPr/>
            </a:pPr>
            <a:fld id="{385D0A0A-2E23-4119-8986-F78D68A37B3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3.jpe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6.png"/><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0" descr="header.jpg"/>
          <p:cNvPicPr>
            <a:picLocks noChangeAspect="1"/>
          </p:cNvPicPr>
          <p:nvPr/>
        </p:nvPicPr>
        <p:blipFill>
          <a:blip r:embed="rId13" cstate="print"/>
          <a:srcRect/>
          <a:stretch>
            <a:fillRect/>
          </a:stretch>
        </p:blipFill>
        <p:spPr bwMode="auto">
          <a:xfrm>
            <a:off x="76200" y="457200"/>
            <a:ext cx="8255000" cy="977900"/>
          </a:xfrm>
          <a:prstGeom prst="rect">
            <a:avLst/>
          </a:prstGeom>
          <a:noFill/>
          <a:ln w="9525">
            <a:noFill/>
            <a:miter lim="800000"/>
            <a:headEnd/>
            <a:tailEnd/>
          </a:ln>
        </p:spPr>
      </p:pic>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rgbClr val="CCFFCC"/>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2D875A"/>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duotone>
                <a:prstClr val="black"/>
                <a:schemeClr val="accent4">
                  <a:tint val="45000"/>
                  <a:satMod val="400000"/>
                </a:schemeClr>
              </a:duotone>
              <a:lum bright="-38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762000" y="274638"/>
            <a:ext cx="7924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dirty="0"/>
          </a:p>
        </p:txBody>
      </p:sp>
      <p:sp>
        <p:nvSpPr>
          <p:cNvPr id="1034" name="Text Placeholder 29"/>
          <p:cNvSpPr>
            <a:spLocks noGrp="1"/>
          </p:cNvSpPr>
          <p:nvPr>
            <p:ph type="body" idx="1"/>
          </p:nvPr>
        </p:nvSpPr>
        <p:spPr bwMode="auto">
          <a:xfrm>
            <a:off x="762000" y="1481138"/>
            <a:ext cx="7924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 name="Footer Placeholder 21"/>
          <p:cNvSpPr>
            <a:spLocks noGrp="1"/>
          </p:cNvSpPr>
          <p:nvPr>
            <p:ph type="ftr" sz="quarter" idx="3"/>
          </p:nvPr>
        </p:nvSpPr>
        <p:spPr>
          <a:xfrm>
            <a:off x="76200" y="6492875"/>
            <a:ext cx="2209800" cy="365125"/>
          </a:xfrm>
          <a:prstGeom prst="rect">
            <a:avLst/>
          </a:prstGeom>
        </p:spPr>
        <p:txBody>
          <a:bodyPr vert="horz" wrap="square" lIns="91440" tIns="45720" rIns="91440" bIns="45720" numCol="1" anchor="b" anchorCtr="0" compatLnSpc="1">
            <a:prstTxWarp prst="textNoShape">
              <a:avLst/>
            </a:prstTxWarp>
          </a:bodyPr>
          <a:lstStyle>
            <a:lvl1pPr algn="r">
              <a:defRPr sz="1000">
                <a:solidFill>
                  <a:schemeClr val="bg1"/>
                </a:solidFill>
                <a:latin typeface="+mn-lt"/>
              </a:defRPr>
            </a:lvl1pPr>
          </a:lstStyle>
          <a:p>
            <a:pPr>
              <a:defRPr/>
            </a:pPr>
            <a:endParaRPr lang="en-US" dirty="0"/>
          </a:p>
        </p:txBody>
      </p:sp>
      <p:sp>
        <p:nvSpPr>
          <p:cNvPr id="18" name="Slide Number Placeholder 17"/>
          <p:cNvSpPr>
            <a:spLocks noGrp="1"/>
          </p:cNvSpPr>
          <p:nvPr>
            <p:ph type="sldNum" sz="quarter" idx="4"/>
          </p:nvPr>
        </p:nvSpPr>
        <p:spPr>
          <a:xfrm>
            <a:off x="152400" y="6492875"/>
            <a:ext cx="365125" cy="365125"/>
          </a:xfrm>
          <a:prstGeom prst="rect">
            <a:avLst/>
          </a:prstGeom>
        </p:spPr>
        <p:txBody>
          <a:bodyPr vert="horz" anchor="b"/>
          <a:lstStyle>
            <a:lvl1pPr algn="r" eaLnBrk="1" fontAlgn="auto" latinLnBrk="0" hangingPunct="1">
              <a:spcBef>
                <a:spcPts val="0"/>
              </a:spcBef>
              <a:spcAft>
                <a:spcPts val="0"/>
              </a:spcAft>
              <a:defRPr kumimoji="0" sz="1000" b="0">
                <a:solidFill>
                  <a:schemeClr val="bg1"/>
                </a:solidFill>
                <a:latin typeface="+mn-lt"/>
              </a:defRPr>
            </a:lvl1pPr>
            <a:extLst/>
          </a:lstStyle>
          <a:p>
            <a:pPr>
              <a:defRPr/>
            </a:pPr>
            <a:fld id="{E0FDEE83-3607-4C19-97B8-08BE811981A5}" type="slidenum">
              <a:rPr lang="en-US"/>
              <a:pPr>
                <a:defRPr/>
              </a:pPr>
              <a:t>‹#›</a:t>
            </a:fld>
            <a:endParaRPr lang="en-US" dirty="0"/>
          </a:p>
        </p:txBody>
      </p:sp>
      <p:pic>
        <p:nvPicPr>
          <p:cNvPr id="1037" name="Picture 14" descr="LogoCtr4c"/>
          <p:cNvPicPr>
            <a:picLocks noChangeAspect="1" noChangeArrowheads="1"/>
          </p:cNvPicPr>
          <p:nvPr/>
        </p:nvPicPr>
        <p:blipFill>
          <a:blip r:embed="rId15" cstate="print"/>
          <a:srcRect/>
          <a:stretch>
            <a:fillRect/>
          </a:stretch>
        </p:blipFill>
        <p:spPr bwMode="auto">
          <a:xfrm>
            <a:off x="7335838" y="6053138"/>
            <a:ext cx="1350962" cy="7286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hdr="0" ftr="0" dt="0"/>
  <p:txStyles>
    <p:titleStyle>
      <a:lvl1pPr algn="l" rtl="0" eaLnBrk="0" fontAlgn="base" hangingPunct="0">
        <a:spcBef>
          <a:spcPct val="0"/>
        </a:spcBef>
        <a:spcAft>
          <a:spcPct val="0"/>
        </a:spcAft>
        <a:defRPr sz="4100" b="1">
          <a:solidFill>
            <a:srgbClr val="006699"/>
          </a:solidFill>
          <a:latin typeface="+mj-lt"/>
          <a:ea typeface="+mj-ea"/>
          <a:cs typeface="+mj-cs"/>
        </a:defRPr>
      </a:lvl1pPr>
      <a:lvl2pPr algn="l" rtl="0" eaLnBrk="0" fontAlgn="base" hangingPunct="0">
        <a:spcBef>
          <a:spcPct val="0"/>
        </a:spcBef>
        <a:spcAft>
          <a:spcPct val="0"/>
        </a:spcAft>
        <a:defRPr sz="4100" b="1">
          <a:solidFill>
            <a:srgbClr val="006699"/>
          </a:solidFill>
          <a:latin typeface="Lucida Sans Unicode" pitchFamily="34" charset="0"/>
        </a:defRPr>
      </a:lvl2pPr>
      <a:lvl3pPr algn="l" rtl="0" eaLnBrk="0" fontAlgn="base" hangingPunct="0">
        <a:spcBef>
          <a:spcPct val="0"/>
        </a:spcBef>
        <a:spcAft>
          <a:spcPct val="0"/>
        </a:spcAft>
        <a:defRPr sz="4100" b="1">
          <a:solidFill>
            <a:srgbClr val="006699"/>
          </a:solidFill>
          <a:latin typeface="Lucida Sans Unicode" pitchFamily="34" charset="0"/>
        </a:defRPr>
      </a:lvl3pPr>
      <a:lvl4pPr algn="l" rtl="0" eaLnBrk="0" fontAlgn="base" hangingPunct="0">
        <a:spcBef>
          <a:spcPct val="0"/>
        </a:spcBef>
        <a:spcAft>
          <a:spcPct val="0"/>
        </a:spcAft>
        <a:defRPr sz="4100" b="1">
          <a:solidFill>
            <a:srgbClr val="006699"/>
          </a:solidFill>
          <a:latin typeface="Lucida Sans Unicode" pitchFamily="34" charset="0"/>
        </a:defRPr>
      </a:lvl4pPr>
      <a:lvl5pPr algn="l" rtl="0" eaLnBrk="0" fontAlgn="base" hangingPunct="0">
        <a:spcBef>
          <a:spcPct val="0"/>
        </a:spcBef>
        <a:spcAft>
          <a:spcPct val="0"/>
        </a:spcAft>
        <a:defRPr sz="4100" b="1">
          <a:solidFill>
            <a:srgbClr val="006699"/>
          </a:solidFill>
          <a:latin typeface="Lucida Sans Unicode" pitchFamily="34" charset="0"/>
        </a:defRPr>
      </a:lvl5pPr>
      <a:lvl6pPr marL="457200" algn="l" rtl="0" eaLnBrk="1" fontAlgn="base" hangingPunct="1">
        <a:spcBef>
          <a:spcPct val="0"/>
        </a:spcBef>
        <a:spcAft>
          <a:spcPct val="0"/>
        </a:spcAft>
        <a:defRPr sz="4100" b="1">
          <a:solidFill>
            <a:srgbClr val="006699"/>
          </a:solidFill>
          <a:latin typeface="Lucida Sans Unicode" pitchFamily="34" charset="0"/>
        </a:defRPr>
      </a:lvl6pPr>
      <a:lvl7pPr marL="914400" algn="l" rtl="0" eaLnBrk="1" fontAlgn="base" hangingPunct="1">
        <a:spcBef>
          <a:spcPct val="0"/>
        </a:spcBef>
        <a:spcAft>
          <a:spcPct val="0"/>
        </a:spcAft>
        <a:defRPr sz="4100" b="1">
          <a:solidFill>
            <a:srgbClr val="006699"/>
          </a:solidFill>
          <a:latin typeface="Lucida Sans Unicode" pitchFamily="34" charset="0"/>
        </a:defRPr>
      </a:lvl7pPr>
      <a:lvl8pPr marL="1371600" algn="l" rtl="0" eaLnBrk="1" fontAlgn="base" hangingPunct="1">
        <a:spcBef>
          <a:spcPct val="0"/>
        </a:spcBef>
        <a:spcAft>
          <a:spcPct val="0"/>
        </a:spcAft>
        <a:defRPr sz="4100" b="1">
          <a:solidFill>
            <a:srgbClr val="006699"/>
          </a:solidFill>
          <a:latin typeface="Lucida Sans Unicode" pitchFamily="34" charset="0"/>
        </a:defRPr>
      </a:lvl8pPr>
      <a:lvl9pPr marL="1828800" algn="l" rtl="0" eaLnBrk="1" fontAlgn="base" hangingPunct="1">
        <a:spcBef>
          <a:spcPct val="0"/>
        </a:spcBef>
        <a:spcAft>
          <a:spcPct val="0"/>
        </a:spcAft>
        <a:defRPr sz="4100" b="1">
          <a:solidFill>
            <a:srgbClr val="006699"/>
          </a:solidFill>
          <a:latin typeface="Lucida Sans Unicode" pitchFamily="34" charset="0"/>
        </a:defRPr>
      </a:lvl9pPr>
    </p:titleStyle>
    <p:bodyStyle>
      <a:lvl1pPr marL="365125" indent="-255588" algn="l" rtl="0" eaLnBrk="0" fontAlgn="base" hangingPunct="0">
        <a:spcBef>
          <a:spcPts val="400"/>
        </a:spcBef>
        <a:spcAft>
          <a:spcPct val="0"/>
        </a:spcAft>
        <a:buClr>
          <a:schemeClr val="accent1"/>
        </a:buClr>
        <a:buSzPct val="50000"/>
        <a:buFont typeface="Wingdings" pitchFamily="2"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rgbClr val="A6DDEA"/>
        </a:buClr>
        <a:buSzPct val="75000"/>
        <a:buFont typeface="Verdana" pitchFamily="34" charset="0"/>
        <a:buChar char="◊"/>
        <a:defRPr sz="2300">
          <a:solidFill>
            <a:schemeClr val="tx1"/>
          </a:solidFill>
          <a:latin typeface="+mn-lt"/>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eaLnBrk="0" fontAlgn="base" hangingPunct="0">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defRPr>
      </a:lvl5pPr>
      <a:lvl6pPr marL="1828800" indent="-228600" algn="l" rtl="0" eaLnBrk="1" fontAlgn="base" hangingPunct="1">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eaLnBrk="1" fontAlgn="base" hangingPunct="1">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eaLnBrk="1" fontAlgn="base" hangingPunct="1">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eaLnBrk="1" fontAlgn="base" hangingPunct="1">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grpSp>
        <p:nvGrpSpPr>
          <p:cNvPr id="2051" name="Group 1"/>
          <p:cNvGrpSpPr>
            <a:grpSpLocks/>
          </p:cNvGrpSpPr>
          <p:nvPr/>
        </p:nvGrpSpPr>
        <p:grpSpPr bwMode="auto">
          <a:xfrm>
            <a:off x="-3175" y="4953000"/>
            <a:ext cx="9147175" cy="1911350"/>
            <a:chOff x="-3765" y="4832896"/>
            <a:chExt cx="9147765" cy="2032192"/>
          </a:xfrm>
        </p:grpSpPr>
        <p:sp>
          <p:nvSpPr>
            <p:cNvPr id="20" name="Freeform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rgbClr val="CCFFCC">
                <a:alpha val="8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21" name="Freeform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2D845A"/>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23"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13" cstate="print">
                <a:duotone>
                  <a:prstClr val="black"/>
                  <a:schemeClr val="accent4">
                    <a:tint val="45000"/>
                    <a:satMod val="400000"/>
                  </a:schemeClr>
                </a:duotone>
                <a:lum bright="-38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24"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2052" name="Picture 12" descr="naspa.jpg"/>
          <p:cNvPicPr>
            <a:picLocks noChangeAspect="1"/>
          </p:cNvPicPr>
          <p:nvPr/>
        </p:nvPicPr>
        <p:blipFill>
          <a:blip r:embed="rId14" cstate="print"/>
          <a:srcRect/>
          <a:stretch>
            <a:fillRect/>
          </a:stretch>
        </p:blipFill>
        <p:spPr bwMode="auto">
          <a:xfrm>
            <a:off x="228600" y="457200"/>
            <a:ext cx="8255000" cy="977900"/>
          </a:xfrm>
          <a:prstGeom prst="rect">
            <a:avLst/>
          </a:prstGeom>
          <a:noFill/>
          <a:ln w="9525">
            <a:noFill/>
            <a:miter lim="800000"/>
            <a:headEnd/>
            <a:tailEnd/>
          </a:ln>
        </p:spPr>
      </p:pic>
      <p:sp>
        <p:nvSpPr>
          <p:cNvPr id="2053" name="Text Placeholder 29"/>
          <p:cNvSpPr>
            <a:spLocks noGrp="1"/>
          </p:cNvSpPr>
          <p:nvPr>
            <p:ph type="body" idx="1"/>
          </p:nvPr>
        </p:nvSpPr>
        <p:spPr bwMode="auto">
          <a:xfrm>
            <a:off x="762000" y="1481138"/>
            <a:ext cx="7924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 name="Footer Placeholder 18"/>
          <p:cNvSpPr>
            <a:spLocks noGrp="1"/>
          </p:cNvSpPr>
          <p:nvPr>
            <p:ph type="ftr" sz="quarter" idx="3"/>
          </p:nvPr>
        </p:nvSpPr>
        <p:spPr>
          <a:xfrm>
            <a:off x="76200" y="6492875"/>
            <a:ext cx="8915400" cy="365125"/>
          </a:xfrm>
          <a:prstGeom prst="rect">
            <a:avLst/>
          </a:prstGeom>
        </p:spPr>
        <p:txBody>
          <a:bodyPr vert="horz" wrap="square" lIns="91440" tIns="45720" rIns="91440" bIns="45720" numCol="1" anchor="b" anchorCtr="0" compatLnSpc="1">
            <a:prstTxWarp prst="textNoShape">
              <a:avLst/>
            </a:prstTxWarp>
          </a:bodyPr>
          <a:lstStyle>
            <a:lvl1pPr algn="r">
              <a:defRPr sz="1000">
                <a:solidFill>
                  <a:srgbClr val="E8F0F4"/>
                </a:solidFill>
                <a:latin typeface="+mn-lt"/>
              </a:defRPr>
            </a:lvl1pPr>
          </a:lstStyle>
          <a:p>
            <a:pPr>
              <a:defRPr/>
            </a:pPr>
            <a:endParaRPr lang="en-US" dirty="0"/>
          </a:p>
        </p:txBody>
      </p:sp>
      <p:sp>
        <p:nvSpPr>
          <p:cNvPr id="27" name="Slide Number Placeholder 26"/>
          <p:cNvSpPr>
            <a:spLocks noGrp="1"/>
          </p:cNvSpPr>
          <p:nvPr>
            <p:ph type="sldNum" sz="quarter" idx="4"/>
          </p:nvPr>
        </p:nvSpPr>
        <p:spPr>
          <a:xfrm>
            <a:off x="152400" y="6492875"/>
            <a:ext cx="365125" cy="365125"/>
          </a:xfrm>
          <a:prstGeom prst="rect">
            <a:avLst/>
          </a:prstGeom>
        </p:spPr>
        <p:txBody>
          <a:bodyPr vert="horz" anchor="b"/>
          <a:lstStyle>
            <a:lvl1pPr algn="r" fontAlgn="auto">
              <a:spcBef>
                <a:spcPts val="0"/>
              </a:spcBef>
              <a:spcAft>
                <a:spcPts val="0"/>
              </a:spcAft>
              <a:defRPr sz="1000">
                <a:solidFill>
                  <a:srgbClr val="FFFFFF"/>
                </a:solidFill>
                <a:latin typeface="+mn-lt"/>
              </a:defRPr>
            </a:lvl1pPr>
            <a:extLst/>
          </a:lstStyle>
          <a:p>
            <a:pPr>
              <a:defRPr/>
            </a:pPr>
            <a:fld id="{E5DF9B0C-EFDF-473D-91BD-A463ADD1103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hdr="0" ftr="0" dt="0"/>
  <p:txStyles>
    <p:titleStyle>
      <a:lvl1pPr algn="l" rtl="0" eaLnBrk="0" fontAlgn="base" hangingPunct="0">
        <a:spcBef>
          <a:spcPct val="0"/>
        </a:spcBef>
        <a:spcAft>
          <a:spcPct val="0"/>
        </a:spcAft>
        <a:defRPr sz="4100" b="1">
          <a:solidFill>
            <a:srgbClr val="006699"/>
          </a:solidFill>
          <a:latin typeface="+mj-lt"/>
          <a:ea typeface="+mj-ea"/>
          <a:cs typeface="+mj-cs"/>
        </a:defRPr>
      </a:lvl1pPr>
      <a:lvl2pPr algn="l" rtl="0" eaLnBrk="0" fontAlgn="base" hangingPunct="0">
        <a:spcBef>
          <a:spcPct val="0"/>
        </a:spcBef>
        <a:spcAft>
          <a:spcPct val="0"/>
        </a:spcAft>
        <a:defRPr sz="4100" b="1">
          <a:solidFill>
            <a:srgbClr val="006699"/>
          </a:solidFill>
          <a:latin typeface="Lucida Sans Unicode" pitchFamily="34" charset="0"/>
        </a:defRPr>
      </a:lvl2pPr>
      <a:lvl3pPr algn="l" rtl="0" eaLnBrk="0" fontAlgn="base" hangingPunct="0">
        <a:spcBef>
          <a:spcPct val="0"/>
        </a:spcBef>
        <a:spcAft>
          <a:spcPct val="0"/>
        </a:spcAft>
        <a:defRPr sz="4100" b="1">
          <a:solidFill>
            <a:srgbClr val="006699"/>
          </a:solidFill>
          <a:latin typeface="Lucida Sans Unicode" pitchFamily="34" charset="0"/>
        </a:defRPr>
      </a:lvl3pPr>
      <a:lvl4pPr algn="l" rtl="0" eaLnBrk="0" fontAlgn="base" hangingPunct="0">
        <a:spcBef>
          <a:spcPct val="0"/>
        </a:spcBef>
        <a:spcAft>
          <a:spcPct val="0"/>
        </a:spcAft>
        <a:defRPr sz="4100" b="1">
          <a:solidFill>
            <a:srgbClr val="006699"/>
          </a:solidFill>
          <a:latin typeface="Lucida Sans Unicode" pitchFamily="34" charset="0"/>
        </a:defRPr>
      </a:lvl4pPr>
      <a:lvl5pPr algn="l" rtl="0" eaLnBrk="0" fontAlgn="base" hangingPunct="0">
        <a:spcBef>
          <a:spcPct val="0"/>
        </a:spcBef>
        <a:spcAft>
          <a:spcPct val="0"/>
        </a:spcAft>
        <a:defRPr sz="4100" b="1">
          <a:solidFill>
            <a:srgbClr val="006699"/>
          </a:solidFill>
          <a:latin typeface="Lucida Sans Unicode" pitchFamily="34" charset="0"/>
        </a:defRPr>
      </a:lvl5pPr>
      <a:lvl6pPr marL="457200" algn="l" rtl="0" fontAlgn="base">
        <a:spcBef>
          <a:spcPct val="0"/>
        </a:spcBef>
        <a:spcAft>
          <a:spcPct val="0"/>
        </a:spcAft>
        <a:defRPr sz="4100" b="1">
          <a:solidFill>
            <a:srgbClr val="006699"/>
          </a:solidFill>
          <a:latin typeface="Lucida Sans Unicode" pitchFamily="34" charset="0"/>
        </a:defRPr>
      </a:lvl6pPr>
      <a:lvl7pPr marL="914400" algn="l" rtl="0" fontAlgn="base">
        <a:spcBef>
          <a:spcPct val="0"/>
        </a:spcBef>
        <a:spcAft>
          <a:spcPct val="0"/>
        </a:spcAft>
        <a:defRPr sz="4100" b="1">
          <a:solidFill>
            <a:srgbClr val="006699"/>
          </a:solidFill>
          <a:latin typeface="Lucida Sans Unicode" pitchFamily="34" charset="0"/>
        </a:defRPr>
      </a:lvl7pPr>
      <a:lvl8pPr marL="1371600" algn="l" rtl="0" fontAlgn="base">
        <a:spcBef>
          <a:spcPct val="0"/>
        </a:spcBef>
        <a:spcAft>
          <a:spcPct val="0"/>
        </a:spcAft>
        <a:defRPr sz="4100" b="1">
          <a:solidFill>
            <a:srgbClr val="006699"/>
          </a:solidFill>
          <a:latin typeface="Lucida Sans Unicode" pitchFamily="34" charset="0"/>
        </a:defRPr>
      </a:lvl8pPr>
      <a:lvl9pPr marL="1828800" algn="l" rtl="0" fontAlgn="base">
        <a:spcBef>
          <a:spcPct val="0"/>
        </a:spcBef>
        <a:spcAft>
          <a:spcPct val="0"/>
        </a:spcAft>
        <a:defRPr sz="4100" b="1">
          <a:solidFill>
            <a:srgbClr val="006699"/>
          </a:solidFill>
          <a:latin typeface="Lucida Sans Unicode" pitchFamily="34" charset="0"/>
        </a:defRPr>
      </a:lvl9pPr>
    </p:titleStyle>
    <p:bodyStyle>
      <a:lvl1pPr marL="365125" indent="-255588" algn="l" rtl="0" eaLnBrk="0" fontAlgn="base" hangingPunct="0">
        <a:spcBef>
          <a:spcPts val="400"/>
        </a:spcBef>
        <a:spcAft>
          <a:spcPct val="0"/>
        </a:spcAft>
        <a:buClr>
          <a:schemeClr val="accent1"/>
        </a:buClr>
        <a:buSzPct val="50000"/>
        <a:buFont typeface="Wingdings" pitchFamily="2"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rgbClr val="A6DDEA"/>
        </a:buClr>
        <a:buSzPct val="75000"/>
        <a:buFont typeface="Verdana" pitchFamily="34" charset="0"/>
        <a:buChar char="◊"/>
        <a:defRPr sz="2300">
          <a:solidFill>
            <a:schemeClr val="tx1"/>
          </a:solidFill>
          <a:latin typeface="+mn-lt"/>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eaLnBrk="0" fontAlgn="base" hangingPunct="0">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0" descr="header.jpg"/>
          <p:cNvPicPr>
            <a:picLocks noChangeAspect="1"/>
          </p:cNvPicPr>
          <p:nvPr/>
        </p:nvPicPr>
        <p:blipFill>
          <a:blip r:embed="rId13" cstate="print"/>
          <a:srcRect/>
          <a:stretch>
            <a:fillRect/>
          </a:stretch>
        </p:blipFill>
        <p:spPr bwMode="auto">
          <a:xfrm>
            <a:off x="76200" y="457200"/>
            <a:ext cx="8255000" cy="977900"/>
          </a:xfrm>
          <a:prstGeom prst="rect">
            <a:avLst/>
          </a:prstGeom>
          <a:noFill/>
          <a:ln w="9525">
            <a:noFill/>
            <a:miter lim="800000"/>
            <a:headEnd/>
            <a:tailEnd/>
          </a:ln>
        </p:spPr>
      </p:pic>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rgbClr val="CCFFCC"/>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2D875A"/>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duotone>
                <a:prstClr val="black"/>
                <a:schemeClr val="accent4">
                  <a:tint val="45000"/>
                  <a:satMod val="400000"/>
                </a:schemeClr>
              </a:duotone>
              <a:lum bright="-38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762000" y="274638"/>
            <a:ext cx="7924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dirty="0" smtClean="0"/>
              <a:t>Click to edit Master title style</a:t>
            </a:r>
            <a:endParaRPr lang="en-US" dirty="0"/>
          </a:p>
        </p:txBody>
      </p:sp>
      <p:sp>
        <p:nvSpPr>
          <p:cNvPr id="3082" name="Text Placeholder 29"/>
          <p:cNvSpPr>
            <a:spLocks noGrp="1"/>
          </p:cNvSpPr>
          <p:nvPr>
            <p:ph type="body" idx="1"/>
          </p:nvPr>
        </p:nvSpPr>
        <p:spPr bwMode="auto">
          <a:xfrm>
            <a:off x="762000" y="1481138"/>
            <a:ext cx="7924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 name="Footer Placeholder 4"/>
          <p:cNvSpPr>
            <a:spLocks noGrp="1"/>
          </p:cNvSpPr>
          <p:nvPr>
            <p:ph type="ftr" sz="quarter" idx="3"/>
          </p:nvPr>
        </p:nvSpPr>
        <p:spPr>
          <a:xfrm>
            <a:off x="76200" y="6492875"/>
            <a:ext cx="2209800" cy="365125"/>
          </a:xfrm>
          <a:prstGeom prst="rect">
            <a:avLst/>
          </a:prstGeom>
        </p:spPr>
        <p:txBody>
          <a:bodyPr vert="horz" wrap="square" lIns="91440" tIns="45720" rIns="91440" bIns="45720" numCol="1" anchor="b" anchorCtr="0" compatLnSpc="1">
            <a:prstTxWarp prst="textNoShape">
              <a:avLst/>
            </a:prstTxWarp>
          </a:bodyPr>
          <a:lstStyle>
            <a:lvl1pPr algn="r">
              <a:defRPr sz="1000">
                <a:solidFill>
                  <a:schemeClr val="bg1"/>
                </a:solidFill>
                <a:latin typeface="+mn-lt"/>
              </a:defRPr>
            </a:lvl1pPr>
          </a:lstStyle>
          <a:p>
            <a:pPr>
              <a:defRPr/>
            </a:pPr>
            <a:endParaRPr lang="en-US" dirty="0"/>
          </a:p>
        </p:txBody>
      </p:sp>
      <p:sp>
        <p:nvSpPr>
          <p:cNvPr id="20" name="Slide Number Placeholder 5"/>
          <p:cNvSpPr>
            <a:spLocks noGrp="1"/>
          </p:cNvSpPr>
          <p:nvPr>
            <p:ph type="sldNum" sz="quarter" idx="4"/>
          </p:nvPr>
        </p:nvSpPr>
        <p:spPr>
          <a:xfrm>
            <a:off x="152400" y="6492875"/>
            <a:ext cx="365125" cy="365125"/>
          </a:xfrm>
          <a:prstGeom prst="rect">
            <a:avLst/>
          </a:prstGeom>
        </p:spPr>
        <p:txBody>
          <a:bodyPr vert="horz" anchor="b"/>
          <a:lstStyle>
            <a:lvl1pPr algn="r" fontAlgn="auto">
              <a:spcBef>
                <a:spcPts val="0"/>
              </a:spcBef>
              <a:spcAft>
                <a:spcPts val="0"/>
              </a:spcAft>
              <a:defRPr sz="1000">
                <a:solidFill>
                  <a:schemeClr val="bg1"/>
                </a:solidFill>
                <a:latin typeface="+mn-lt"/>
              </a:defRPr>
            </a:lvl1pPr>
            <a:extLst/>
          </a:lstStyle>
          <a:p>
            <a:pPr>
              <a:defRPr/>
            </a:pPr>
            <a:fld id="{AD8AB11A-4DF2-48DE-BCBC-8E65EAE26653}" type="slidenum">
              <a:rPr lang="en-US"/>
              <a:pPr>
                <a:defRPr/>
              </a:pPr>
              <a:t>‹#›</a:t>
            </a:fld>
            <a:endParaRPr lang="en-US" dirty="0"/>
          </a:p>
        </p:txBody>
      </p:sp>
      <p:pic>
        <p:nvPicPr>
          <p:cNvPr id="3085" name="Picture 15" descr="LogoCtr4c"/>
          <p:cNvPicPr>
            <a:picLocks noChangeAspect="1" noChangeArrowheads="1"/>
          </p:cNvPicPr>
          <p:nvPr/>
        </p:nvPicPr>
        <p:blipFill>
          <a:blip r:embed="rId15" cstate="print"/>
          <a:srcRect/>
          <a:stretch>
            <a:fillRect/>
          </a:stretch>
        </p:blipFill>
        <p:spPr bwMode="auto">
          <a:xfrm>
            <a:off x="7335838" y="6053138"/>
            <a:ext cx="1350962" cy="7286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l" rtl="0" eaLnBrk="0" fontAlgn="base" hangingPunct="0">
        <a:spcBef>
          <a:spcPct val="0"/>
        </a:spcBef>
        <a:spcAft>
          <a:spcPct val="0"/>
        </a:spcAft>
        <a:defRPr sz="4100" b="1">
          <a:solidFill>
            <a:srgbClr val="006699"/>
          </a:solidFill>
          <a:latin typeface="+mj-lt"/>
          <a:ea typeface="+mj-ea"/>
          <a:cs typeface="+mj-cs"/>
        </a:defRPr>
      </a:lvl1pPr>
      <a:lvl2pPr algn="l" rtl="0" eaLnBrk="0" fontAlgn="base" hangingPunct="0">
        <a:spcBef>
          <a:spcPct val="0"/>
        </a:spcBef>
        <a:spcAft>
          <a:spcPct val="0"/>
        </a:spcAft>
        <a:defRPr sz="4100" b="1">
          <a:solidFill>
            <a:srgbClr val="006699"/>
          </a:solidFill>
          <a:latin typeface="Lucida Sans Unicode" pitchFamily="34" charset="0"/>
        </a:defRPr>
      </a:lvl2pPr>
      <a:lvl3pPr algn="l" rtl="0" eaLnBrk="0" fontAlgn="base" hangingPunct="0">
        <a:spcBef>
          <a:spcPct val="0"/>
        </a:spcBef>
        <a:spcAft>
          <a:spcPct val="0"/>
        </a:spcAft>
        <a:defRPr sz="4100" b="1">
          <a:solidFill>
            <a:srgbClr val="006699"/>
          </a:solidFill>
          <a:latin typeface="Lucida Sans Unicode" pitchFamily="34" charset="0"/>
        </a:defRPr>
      </a:lvl3pPr>
      <a:lvl4pPr algn="l" rtl="0" eaLnBrk="0" fontAlgn="base" hangingPunct="0">
        <a:spcBef>
          <a:spcPct val="0"/>
        </a:spcBef>
        <a:spcAft>
          <a:spcPct val="0"/>
        </a:spcAft>
        <a:defRPr sz="4100" b="1">
          <a:solidFill>
            <a:srgbClr val="006699"/>
          </a:solidFill>
          <a:latin typeface="Lucida Sans Unicode" pitchFamily="34" charset="0"/>
        </a:defRPr>
      </a:lvl4pPr>
      <a:lvl5pPr algn="l" rtl="0" eaLnBrk="0" fontAlgn="base" hangingPunct="0">
        <a:spcBef>
          <a:spcPct val="0"/>
        </a:spcBef>
        <a:spcAft>
          <a:spcPct val="0"/>
        </a:spcAft>
        <a:defRPr sz="4100" b="1">
          <a:solidFill>
            <a:srgbClr val="006699"/>
          </a:solidFill>
          <a:latin typeface="Lucida Sans Unicode" pitchFamily="34" charset="0"/>
        </a:defRPr>
      </a:lvl5pPr>
      <a:lvl6pPr marL="457200" algn="l" rtl="0" fontAlgn="base">
        <a:spcBef>
          <a:spcPct val="0"/>
        </a:spcBef>
        <a:spcAft>
          <a:spcPct val="0"/>
        </a:spcAft>
        <a:defRPr sz="4100" b="1">
          <a:solidFill>
            <a:srgbClr val="006699"/>
          </a:solidFill>
          <a:latin typeface="Lucida Sans Unicode" pitchFamily="34" charset="0"/>
        </a:defRPr>
      </a:lvl6pPr>
      <a:lvl7pPr marL="914400" algn="l" rtl="0" fontAlgn="base">
        <a:spcBef>
          <a:spcPct val="0"/>
        </a:spcBef>
        <a:spcAft>
          <a:spcPct val="0"/>
        </a:spcAft>
        <a:defRPr sz="4100" b="1">
          <a:solidFill>
            <a:srgbClr val="006699"/>
          </a:solidFill>
          <a:latin typeface="Lucida Sans Unicode" pitchFamily="34" charset="0"/>
        </a:defRPr>
      </a:lvl7pPr>
      <a:lvl8pPr marL="1371600" algn="l" rtl="0" fontAlgn="base">
        <a:spcBef>
          <a:spcPct val="0"/>
        </a:spcBef>
        <a:spcAft>
          <a:spcPct val="0"/>
        </a:spcAft>
        <a:defRPr sz="4100" b="1">
          <a:solidFill>
            <a:srgbClr val="006699"/>
          </a:solidFill>
          <a:latin typeface="Lucida Sans Unicode" pitchFamily="34" charset="0"/>
        </a:defRPr>
      </a:lvl8pPr>
      <a:lvl9pPr marL="1828800" algn="l" rtl="0" fontAlgn="base">
        <a:spcBef>
          <a:spcPct val="0"/>
        </a:spcBef>
        <a:spcAft>
          <a:spcPct val="0"/>
        </a:spcAft>
        <a:defRPr sz="4100" b="1">
          <a:solidFill>
            <a:srgbClr val="006699"/>
          </a:solidFill>
          <a:latin typeface="Lucida Sans Unicode" pitchFamily="34" charset="0"/>
        </a:defRPr>
      </a:lvl9pPr>
    </p:titleStyle>
    <p:bodyStyle>
      <a:lvl1pPr marL="365125" indent="-255588" algn="l" rtl="0" eaLnBrk="0" fontAlgn="base" hangingPunct="0">
        <a:spcBef>
          <a:spcPts val="400"/>
        </a:spcBef>
        <a:spcAft>
          <a:spcPct val="0"/>
        </a:spcAft>
        <a:buClr>
          <a:schemeClr val="accent1"/>
        </a:buClr>
        <a:buSzPct val="50000"/>
        <a:buFont typeface="Wingdings" pitchFamily="2"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rgbClr val="A6DDEA"/>
        </a:buClr>
        <a:buSzPct val="75000"/>
        <a:buFont typeface="Verdana" pitchFamily="34" charset="0"/>
        <a:buChar char="◊"/>
        <a:defRPr sz="2300">
          <a:solidFill>
            <a:schemeClr val="tx1"/>
          </a:solidFill>
          <a:latin typeface="+mn-lt"/>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eaLnBrk="0" fontAlgn="base" hangingPunct="0">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9" descr="header.jpg"/>
          <p:cNvPicPr>
            <a:picLocks noChangeAspect="1"/>
          </p:cNvPicPr>
          <p:nvPr/>
        </p:nvPicPr>
        <p:blipFill>
          <a:blip r:embed="rId13" cstate="print"/>
          <a:srcRect/>
          <a:stretch>
            <a:fillRect/>
          </a:stretch>
        </p:blipFill>
        <p:spPr bwMode="auto">
          <a:xfrm>
            <a:off x="50800" y="457200"/>
            <a:ext cx="8255000" cy="977900"/>
          </a:xfrm>
          <a:prstGeom prst="rect">
            <a:avLst/>
          </a:prstGeom>
          <a:noFill/>
          <a:ln w="9525">
            <a:noFill/>
            <a:miter lim="800000"/>
            <a:headEnd/>
            <a:tailEnd/>
          </a:ln>
        </p:spPr>
      </p:pic>
      <p:sp>
        <p:nvSpPr>
          <p:cNvPr id="9" name="Title Placeholder 8"/>
          <p:cNvSpPr>
            <a:spLocks noGrp="1"/>
          </p:cNvSpPr>
          <p:nvPr>
            <p:ph type="title"/>
          </p:nvPr>
        </p:nvSpPr>
        <p:spPr>
          <a:xfrm>
            <a:off x="762000" y="274638"/>
            <a:ext cx="7924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dirty="0" smtClean="0"/>
              <a:t>Click to edit Master title style</a:t>
            </a:r>
            <a:endParaRPr lang="en-US" dirty="0"/>
          </a:p>
        </p:txBody>
      </p:sp>
      <p:sp>
        <p:nvSpPr>
          <p:cNvPr id="4100" name="Text Placeholder 29"/>
          <p:cNvSpPr>
            <a:spLocks noGrp="1"/>
          </p:cNvSpPr>
          <p:nvPr>
            <p:ph type="body" idx="1"/>
          </p:nvPr>
        </p:nvSpPr>
        <p:spPr bwMode="auto">
          <a:xfrm>
            <a:off x="762000" y="1481138"/>
            <a:ext cx="7924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 name="Footer Placeholder 7"/>
          <p:cNvSpPr>
            <a:spLocks noGrp="1"/>
          </p:cNvSpPr>
          <p:nvPr>
            <p:ph type="ftr" sz="quarter" idx="3"/>
          </p:nvPr>
        </p:nvSpPr>
        <p:spPr>
          <a:xfrm>
            <a:off x="76200" y="6492875"/>
            <a:ext cx="2209800" cy="365125"/>
          </a:xfrm>
          <a:prstGeom prst="rect">
            <a:avLst/>
          </a:prstGeom>
        </p:spPr>
        <p:txBody>
          <a:bodyPr vert="horz" wrap="square" lIns="91440" tIns="45720" rIns="91440" bIns="45720" numCol="1" anchor="b" anchorCtr="0" compatLnSpc="1">
            <a:prstTxWarp prst="textNoShape">
              <a:avLst/>
            </a:prstTxWarp>
          </a:bodyPr>
          <a:lstStyle>
            <a:lvl1pPr algn="r">
              <a:defRPr sz="1000">
                <a:latin typeface="+mn-lt"/>
              </a:defRPr>
            </a:lvl1pPr>
          </a:lstStyle>
          <a:p>
            <a:pPr>
              <a:defRPr/>
            </a:pPr>
            <a:endParaRPr lang="en-US" dirty="0"/>
          </a:p>
        </p:txBody>
      </p:sp>
      <p:sp>
        <p:nvSpPr>
          <p:cNvPr id="21" name="Slide Number Placeholder 8"/>
          <p:cNvSpPr>
            <a:spLocks noGrp="1"/>
          </p:cNvSpPr>
          <p:nvPr>
            <p:ph type="sldNum" sz="quarter" idx="4"/>
          </p:nvPr>
        </p:nvSpPr>
        <p:spPr>
          <a:xfrm>
            <a:off x="152400" y="6492875"/>
            <a:ext cx="365125" cy="365125"/>
          </a:xfrm>
          <a:prstGeom prst="rect">
            <a:avLst/>
          </a:prstGeom>
        </p:spPr>
        <p:txBody>
          <a:bodyPr vert="horz" anchor="b"/>
          <a:lstStyle>
            <a:lvl1pPr algn="r" fontAlgn="auto">
              <a:spcBef>
                <a:spcPts val="0"/>
              </a:spcBef>
              <a:spcAft>
                <a:spcPts val="0"/>
              </a:spcAft>
              <a:defRPr sz="1000">
                <a:solidFill>
                  <a:schemeClr val="tx1"/>
                </a:solidFill>
                <a:latin typeface="+mn-lt"/>
              </a:defRPr>
            </a:lvl1pPr>
            <a:extLst/>
          </a:lstStyle>
          <a:p>
            <a:pPr>
              <a:defRPr/>
            </a:pPr>
            <a:fld id="{91A2E4BD-CF32-4DCF-A6FB-753858B589BC}" type="slidenum">
              <a:rPr lang="en-US"/>
              <a:pPr>
                <a:defRPr/>
              </a:pPr>
              <a:t>‹#›</a:t>
            </a:fld>
            <a:endParaRPr lang="en-US" dirty="0"/>
          </a:p>
        </p:txBody>
      </p:sp>
      <p:pic>
        <p:nvPicPr>
          <p:cNvPr id="4103" name="Picture 8" descr="LogoCtr4c"/>
          <p:cNvPicPr>
            <a:picLocks noChangeAspect="1" noChangeArrowheads="1"/>
          </p:cNvPicPr>
          <p:nvPr/>
        </p:nvPicPr>
        <p:blipFill>
          <a:blip r:embed="rId14" cstate="print"/>
          <a:srcRect/>
          <a:stretch>
            <a:fillRect/>
          </a:stretch>
        </p:blipFill>
        <p:spPr bwMode="auto">
          <a:xfrm>
            <a:off x="7335838" y="6053138"/>
            <a:ext cx="1350962" cy="7286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ftr="0" dt="0"/>
  <p:txStyles>
    <p:titleStyle>
      <a:lvl1pPr algn="l" rtl="0" eaLnBrk="0" fontAlgn="base" hangingPunct="0">
        <a:spcBef>
          <a:spcPct val="0"/>
        </a:spcBef>
        <a:spcAft>
          <a:spcPct val="0"/>
        </a:spcAft>
        <a:defRPr sz="4100" b="1">
          <a:solidFill>
            <a:srgbClr val="006699"/>
          </a:solidFill>
          <a:latin typeface="+mj-lt"/>
          <a:ea typeface="+mj-ea"/>
          <a:cs typeface="+mj-cs"/>
        </a:defRPr>
      </a:lvl1pPr>
      <a:lvl2pPr algn="l" rtl="0" eaLnBrk="0" fontAlgn="base" hangingPunct="0">
        <a:spcBef>
          <a:spcPct val="0"/>
        </a:spcBef>
        <a:spcAft>
          <a:spcPct val="0"/>
        </a:spcAft>
        <a:defRPr sz="4100" b="1">
          <a:solidFill>
            <a:srgbClr val="006699"/>
          </a:solidFill>
          <a:latin typeface="Lucida Sans Unicode" pitchFamily="34" charset="0"/>
        </a:defRPr>
      </a:lvl2pPr>
      <a:lvl3pPr algn="l" rtl="0" eaLnBrk="0" fontAlgn="base" hangingPunct="0">
        <a:spcBef>
          <a:spcPct val="0"/>
        </a:spcBef>
        <a:spcAft>
          <a:spcPct val="0"/>
        </a:spcAft>
        <a:defRPr sz="4100" b="1">
          <a:solidFill>
            <a:srgbClr val="006699"/>
          </a:solidFill>
          <a:latin typeface="Lucida Sans Unicode" pitchFamily="34" charset="0"/>
        </a:defRPr>
      </a:lvl3pPr>
      <a:lvl4pPr algn="l" rtl="0" eaLnBrk="0" fontAlgn="base" hangingPunct="0">
        <a:spcBef>
          <a:spcPct val="0"/>
        </a:spcBef>
        <a:spcAft>
          <a:spcPct val="0"/>
        </a:spcAft>
        <a:defRPr sz="4100" b="1">
          <a:solidFill>
            <a:srgbClr val="006699"/>
          </a:solidFill>
          <a:latin typeface="Lucida Sans Unicode" pitchFamily="34" charset="0"/>
        </a:defRPr>
      </a:lvl4pPr>
      <a:lvl5pPr algn="l" rtl="0" eaLnBrk="0" fontAlgn="base" hangingPunct="0">
        <a:spcBef>
          <a:spcPct val="0"/>
        </a:spcBef>
        <a:spcAft>
          <a:spcPct val="0"/>
        </a:spcAft>
        <a:defRPr sz="4100" b="1">
          <a:solidFill>
            <a:srgbClr val="006699"/>
          </a:solidFill>
          <a:latin typeface="Lucida Sans Unicode" pitchFamily="34" charset="0"/>
        </a:defRPr>
      </a:lvl5pPr>
      <a:lvl6pPr marL="457200" algn="l" rtl="0" fontAlgn="base">
        <a:spcBef>
          <a:spcPct val="0"/>
        </a:spcBef>
        <a:spcAft>
          <a:spcPct val="0"/>
        </a:spcAft>
        <a:defRPr sz="4100" b="1">
          <a:solidFill>
            <a:srgbClr val="006699"/>
          </a:solidFill>
          <a:latin typeface="Lucida Sans Unicode" pitchFamily="34" charset="0"/>
        </a:defRPr>
      </a:lvl6pPr>
      <a:lvl7pPr marL="914400" algn="l" rtl="0" fontAlgn="base">
        <a:spcBef>
          <a:spcPct val="0"/>
        </a:spcBef>
        <a:spcAft>
          <a:spcPct val="0"/>
        </a:spcAft>
        <a:defRPr sz="4100" b="1">
          <a:solidFill>
            <a:srgbClr val="006699"/>
          </a:solidFill>
          <a:latin typeface="Lucida Sans Unicode" pitchFamily="34" charset="0"/>
        </a:defRPr>
      </a:lvl7pPr>
      <a:lvl8pPr marL="1371600" algn="l" rtl="0" fontAlgn="base">
        <a:spcBef>
          <a:spcPct val="0"/>
        </a:spcBef>
        <a:spcAft>
          <a:spcPct val="0"/>
        </a:spcAft>
        <a:defRPr sz="4100" b="1">
          <a:solidFill>
            <a:srgbClr val="006699"/>
          </a:solidFill>
          <a:latin typeface="Lucida Sans Unicode" pitchFamily="34" charset="0"/>
        </a:defRPr>
      </a:lvl8pPr>
      <a:lvl9pPr marL="1828800" algn="l" rtl="0" fontAlgn="base">
        <a:spcBef>
          <a:spcPct val="0"/>
        </a:spcBef>
        <a:spcAft>
          <a:spcPct val="0"/>
        </a:spcAft>
        <a:defRPr sz="4100" b="1">
          <a:solidFill>
            <a:srgbClr val="006699"/>
          </a:solidFill>
          <a:latin typeface="Lucida Sans Unicode" pitchFamily="34" charset="0"/>
        </a:defRPr>
      </a:lvl9pPr>
    </p:titleStyle>
    <p:bodyStyle>
      <a:lvl1pPr marL="365125" indent="-255588" algn="l" rtl="0" eaLnBrk="0" fontAlgn="base" hangingPunct="0">
        <a:spcBef>
          <a:spcPts val="400"/>
        </a:spcBef>
        <a:spcAft>
          <a:spcPct val="0"/>
        </a:spcAft>
        <a:buClr>
          <a:schemeClr val="accent1"/>
        </a:buClr>
        <a:buSzPct val="50000"/>
        <a:buFont typeface="Wingdings" pitchFamily="2"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rgbClr val="A6DDEA"/>
        </a:buClr>
        <a:buSzPct val="75000"/>
        <a:buFont typeface="Verdana" pitchFamily="34" charset="0"/>
        <a:buChar char="◊"/>
        <a:defRPr sz="2300">
          <a:solidFill>
            <a:schemeClr val="tx1"/>
          </a:solidFill>
          <a:latin typeface="+mn-lt"/>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eaLnBrk="0" fontAlgn="base" hangingPunct="0">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10" descr="header.jpg"/>
          <p:cNvPicPr>
            <a:picLocks noChangeAspect="1"/>
          </p:cNvPicPr>
          <p:nvPr/>
        </p:nvPicPr>
        <p:blipFill>
          <a:blip r:embed="rId13" cstate="print"/>
          <a:srcRect/>
          <a:stretch>
            <a:fillRect/>
          </a:stretch>
        </p:blipFill>
        <p:spPr bwMode="auto">
          <a:xfrm>
            <a:off x="76200" y="457200"/>
            <a:ext cx="8255000" cy="977900"/>
          </a:xfrm>
          <a:prstGeom prst="rect">
            <a:avLst/>
          </a:prstGeom>
          <a:noFill/>
          <a:ln w="9525">
            <a:noFill/>
            <a:miter lim="800000"/>
            <a:headEnd/>
            <a:tailEnd/>
          </a:ln>
        </p:spPr>
      </p:pic>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rgbClr val="CCFFCC"/>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2D875A"/>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endParaRPr>
          </a:p>
        </p:txBody>
      </p:sp>
      <p:sp>
        <p:nvSpPr>
          <p:cNvPr id="14" name="Right Triangle 13"/>
          <p:cNvSpPr>
            <a:spLocks/>
          </p:cNvSpPr>
          <p:nvPr/>
        </p:nvSpPr>
        <p:spPr bwMode="auto">
          <a:xfrm>
            <a:off x="-6042" y="5791253"/>
            <a:ext cx="3402314" cy="1080868"/>
          </a:xfrm>
          <a:prstGeom prst="rtTriangle">
            <a:avLst/>
          </a:prstGeom>
          <a:blipFill>
            <a:blip r:embed="rId14" cstate="print">
              <a:alphaModFix amt="50000"/>
              <a:duotone>
                <a:prstClr val="black"/>
                <a:schemeClr val="accent4">
                  <a:tint val="45000"/>
                  <a:satMod val="400000"/>
                </a:schemeClr>
              </a:duotone>
              <a:lum bright="-38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762000" y="274638"/>
            <a:ext cx="7924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dirty="0" smtClean="0"/>
              <a:t>Click to edit Master title style</a:t>
            </a:r>
            <a:endParaRPr lang="en-US" dirty="0"/>
          </a:p>
        </p:txBody>
      </p:sp>
      <p:sp>
        <p:nvSpPr>
          <p:cNvPr id="5130" name="Text Placeholder 29"/>
          <p:cNvSpPr>
            <a:spLocks noGrp="1"/>
          </p:cNvSpPr>
          <p:nvPr>
            <p:ph type="body" idx="1"/>
          </p:nvPr>
        </p:nvSpPr>
        <p:spPr bwMode="auto">
          <a:xfrm>
            <a:off x="762000" y="1481138"/>
            <a:ext cx="7924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 name="Footer Placeholder 2"/>
          <p:cNvSpPr>
            <a:spLocks noGrp="1"/>
          </p:cNvSpPr>
          <p:nvPr>
            <p:ph type="ftr" sz="quarter" idx="3"/>
          </p:nvPr>
        </p:nvSpPr>
        <p:spPr>
          <a:xfrm>
            <a:off x="76200" y="6492875"/>
            <a:ext cx="2209800" cy="365125"/>
          </a:xfrm>
          <a:prstGeom prst="rect">
            <a:avLst/>
          </a:prstGeom>
        </p:spPr>
        <p:txBody>
          <a:bodyPr vert="horz" wrap="square" lIns="91440" tIns="45720" rIns="91440" bIns="45720" numCol="1" anchor="b" anchorCtr="0" compatLnSpc="1">
            <a:prstTxWarp prst="textNoShape">
              <a:avLst/>
            </a:prstTxWarp>
          </a:bodyPr>
          <a:lstStyle>
            <a:lvl1pPr algn="r">
              <a:defRPr sz="1000">
                <a:solidFill>
                  <a:schemeClr val="bg1"/>
                </a:solidFill>
                <a:latin typeface="+mn-lt"/>
              </a:defRPr>
            </a:lvl1pPr>
          </a:lstStyle>
          <a:p>
            <a:pPr>
              <a:defRPr/>
            </a:pPr>
            <a:endParaRPr lang="en-US" dirty="0"/>
          </a:p>
        </p:txBody>
      </p:sp>
      <p:sp>
        <p:nvSpPr>
          <p:cNvPr id="19" name="Slide Number Placeholder 3"/>
          <p:cNvSpPr>
            <a:spLocks noGrp="1"/>
          </p:cNvSpPr>
          <p:nvPr>
            <p:ph type="sldNum" sz="quarter" idx="4"/>
          </p:nvPr>
        </p:nvSpPr>
        <p:spPr>
          <a:xfrm>
            <a:off x="152400" y="6492875"/>
            <a:ext cx="365125" cy="365125"/>
          </a:xfrm>
          <a:prstGeom prst="rect">
            <a:avLst/>
          </a:prstGeom>
        </p:spPr>
        <p:txBody>
          <a:bodyPr vert="horz" anchor="b"/>
          <a:lstStyle>
            <a:lvl1pPr algn="r" fontAlgn="auto">
              <a:spcBef>
                <a:spcPts val="0"/>
              </a:spcBef>
              <a:spcAft>
                <a:spcPts val="0"/>
              </a:spcAft>
              <a:defRPr sz="1000">
                <a:solidFill>
                  <a:schemeClr val="bg1"/>
                </a:solidFill>
                <a:latin typeface="+mn-lt"/>
              </a:defRPr>
            </a:lvl1pPr>
            <a:extLst/>
          </a:lstStyle>
          <a:p>
            <a:pPr>
              <a:defRPr/>
            </a:pPr>
            <a:fld id="{33969286-7255-446C-8374-0095408D39A6}" type="slidenum">
              <a:rPr lang="en-US"/>
              <a:pPr>
                <a:defRPr/>
              </a:pPr>
              <a:t>‹#›</a:t>
            </a:fld>
            <a:endParaRPr lang="en-US" dirty="0"/>
          </a:p>
        </p:txBody>
      </p:sp>
      <p:pic>
        <p:nvPicPr>
          <p:cNvPr id="5133" name="Picture 14" descr="LogoCtr4c"/>
          <p:cNvPicPr>
            <a:picLocks noChangeAspect="1" noChangeArrowheads="1"/>
          </p:cNvPicPr>
          <p:nvPr/>
        </p:nvPicPr>
        <p:blipFill>
          <a:blip r:embed="rId15" cstate="print"/>
          <a:srcRect/>
          <a:stretch>
            <a:fillRect/>
          </a:stretch>
        </p:blipFill>
        <p:spPr bwMode="auto">
          <a:xfrm>
            <a:off x="7335838" y="6053138"/>
            <a:ext cx="1350962" cy="7286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hdr="0" ftr="0" dt="0"/>
  <p:txStyles>
    <p:titleStyle>
      <a:lvl1pPr algn="l" rtl="0" eaLnBrk="0" fontAlgn="base" hangingPunct="0">
        <a:spcBef>
          <a:spcPct val="0"/>
        </a:spcBef>
        <a:spcAft>
          <a:spcPct val="0"/>
        </a:spcAft>
        <a:defRPr sz="4100" b="1">
          <a:solidFill>
            <a:srgbClr val="006699"/>
          </a:solidFill>
          <a:latin typeface="+mj-lt"/>
          <a:ea typeface="+mj-ea"/>
          <a:cs typeface="+mj-cs"/>
        </a:defRPr>
      </a:lvl1pPr>
      <a:lvl2pPr algn="l" rtl="0" eaLnBrk="0" fontAlgn="base" hangingPunct="0">
        <a:spcBef>
          <a:spcPct val="0"/>
        </a:spcBef>
        <a:spcAft>
          <a:spcPct val="0"/>
        </a:spcAft>
        <a:defRPr sz="4100" b="1">
          <a:solidFill>
            <a:srgbClr val="006699"/>
          </a:solidFill>
          <a:latin typeface="Lucida Sans Unicode" pitchFamily="34" charset="0"/>
        </a:defRPr>
      </a:lvl2pPr>
      <a:lvl3pPr algn="l" rtl="0" eaLnBrk="0" fontAlgn="base" hangingPunct="0">
        <a:spcBef>
          <a:spcPct val="0"/>
        </a:spcBef>
        <a:spcAft>
          <a:spcPct val="0"/>
        </a:spcAft>
        <a:defRPr sz="4100" b="1">
          <a:solidFill>
            <a:srgbClr val="006699"/>
          </a:solidFill>
          <a:latin typeface="Lucida Sans Unicode" pitchFamily="34" charset="0"/>
        </a:defRPr>
      </a:lvl3pPr>
      <a:lvl4pPr algn="l" rtl="0" eaLnBrk="0" fontAlgn="base" hangingPunct="0">
        <a:spcBef>
          <a:spcPct val="0"/>
        </a:spcBef>
        <a:spcAft>
          <a:spcPct val="0"/>
        </a:spcAft>
        <a:defRPr sz="4100" b="1">
          <a:solidFill>
            <a:srgbClr val="006699"/>
          </a:solidFill>
          <a:latin typeface="Lucida Sans Unicode" pitchFamily="34" charset="0"/>
        </a:defRPr>
      </a:lvl4pPr>
      <a:lvl5pPr algn="l" rtl="0" eaLnBrk="0" fontAlgn="base" hangingPunct="0">
        <a:spcBef>
          <a:spcPct val="0"/>
        </a:spcBef>
        <a:spcAft>
          <a:spcPct val="0"/>
        </a:spcAft>
        <a:defRPr sz="4100" b="1">
          <a:solidFill>
            <a:srgbClr val="006699"/>
          </a:solidFill>
          <a:latin typeface="Lucida Sans Unicode" pitchFamily="34" charset="0"/>
        </a:defRPr>
      </a:lvl5pPr>
      <a:lvl6pPr marL="457200" algn="l" rtl="0" fontAlgn="base">
        <a:spcBef>
          <a:spcPct val="0"/>
        </a:spcBef>
        <a:spcAft>
          <a:spcPct val="0"/>
        </a:spcAft>
        <a:defRPr sz="4100" b="1">
          <a:solidFill>
            <a:srgbClr val="006699"/>
          </a:solidFill>
          <a:latin typeface="Lucida Sans Unicode" pitchFamily="34" charset="0"/>
        </a:defRPr>
      </a:lvl6pPr>
      <a:lvl7pPr marL="914400" algn="l" rtl="0" fontAlgn="base">
        <a:spcBef>
          <a:spcPct val="0"/>
        </a:spcBef>
        <a:spcAft>
          <a:spcPct val="0"/>
        </a:spcAft>
        <a:defRPr sz="4100" b="1">
          <a:solidFill>
            <a:srgbClr val="006699"/>
          </a:solidFill>
          <a:latin typeface="Lucida Sans Unicode" pitchFamily="34" charset="0"/>
        </a:defRPr>
      </a:lvl7pPr>
      <a:lvl8pPr marL="1371600" algn="l" rtl="0" fontAlgn="base">
        <a:spcBef>
          <a:spcPct val="0"/>
        </a:spcBef>
        <a:spcAft>
          <a:spcPct val="0"/>
        </a:spcAft>
        <a:defRPr sz="4100" b="1">
          <a:solidFill>
            <a:srgbClr val="006699"/>
          </a:solidFill>
          <a:latin typeface="Lucida Sans Unicode" pitchFamily="34" charset="0"/>
        </a:defRPr>
      </a:lvl8pPr>
      <a:lvl9pPr marL="1828800" algn="l" rtl="0" fontAlgn="base">
        <a:spcBef>
          <a:spcPct val="0"/>
        </a:spcBef>
        <a:spcAft>
          <a:spcPct val="0"/>
        </a:spcAft>
        <a:defRPr sz="4100" b="1">
          <a:solidFill>
            <a:srgbClr val="006699"/>
          </a:solidFill>
          <a:latin typeface="Lucida Sans Unicode" pitchFamily="34" charset="0"/>
        </a:defRPr>
      </a:lvl9pPr>
    </p:titleStyle>
    <p:bodyStyle>
      <a:lvl1pPr marL="365125" indent="-255588" algn="l" rtl="0" eaLnBrk="0" fontAlgn="base" hangingPunct="0">
        <a:spcBef>
          <a:spcPts val="400"/>
        </a:spcBef>
        <a:spcAft>
          <a:spcPct val="0"/>
        </a:spcAft>
        <a:buClr>
          <a:schemeClr val="accent1"/>
        </a:buClr>
        <a:buSzPct val="50000"/>
        <a:buFont typeface="Wingdings" pitchFamily="2" charset="2"/>
        <a:buChar char=""/>
        <a:defRPr sz="2700">
          <a:solidFill>
            <a:schemeClr val="tx1"/>
          </a:solidFill>
          <a:latin typeface="+mn-lt"/>
          <a:ea typeface="+mn-ea"/>
          <a:cs typeface="+mn-cs"/>
        </a:defRPr>
      </a:lvl1pPr>
      <a:lvl2pPr marL="620713" indent="-228600" algn="l" rtl="0" eaLnBrk="0" fontAlgn="base" hangingPunct="0">
        <a:spcBef>
          <a:spcPts val="325"/>
        </a:spcBef>
        <a:spcAft>
          <a:spcPct val="0"/>
        </a:spcAft>
        <a:buClr>
          <a:srgbClr val="A6DDEA"/>
        </a:buClr>
        <a:buSzPct val="75000"/>
        <a:buFont typeface="Verdana" pitchFamily="34" charset="0"/>
        <a:buChar char="◊"/>
        <a:defRPr sz="2300">
          <a:solidFill>
            <a:schemeClr val="tx1"/>
          </a:solidFill>
          <a:latin typeface="+mn-lt"/>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a:solidFill>
            <a:schemeClr val="tx1"/>
          </a:solidFill>
          <a:latin typeface="+mn-lt"/>
        </a:defRPr>
      </a:lvl3pPr>
      <a:lvl4pPr marL="1143000" indent="-228600" algn="l" rtl="0" eaLnBrk="0" fontAlgn="base" hangingPunct="0">
        <a:spcBef>
          <a:spcPts val="350"/>
        </a:spcBef>
        <a:spcAft>
          <a:spcPct val="0"/>
        </a:spcAft>
        <a:buClr>
          <a:schemeClr val="accent2"/>
        </a:buClr>
        <a:buFont typeface="Wingdings 2" pitchFamily="18" charset="2"/>
        <a:buChar char=""/>
        <a:defRPr sz="1900">
          <a:solidFill>
            <a:schemeClr val="tx1"/>
          </a:solidFill>
          <a:latin typeface="+mn-lt"/>
        </a:defRPr>
      </a:lvl4pPr>
      <a:lvl5pPr marL="1371600" indent="-228600" algn="l" rtl="0" eaLnBrk="0" fontAlgn="base" hangingPunct="0">
        <a:spcBef>
          <a:spcPts val="350"/>
        </a:spcBef>
        <a:spcAft>
          <a:spcPct val="0"/>
        </a:spcAft>
        <a:buClr>
          <a:schemeClr val="accent2"/>
        </a:buClr>
        <a:buFont typeface="Wingdings 2" pitchFamily="18" charset="2"/>
        <a:buChar char=""/>
        <a:defRPr sz="2000">
          <a:solidFill>
            <a:schemeClr val="tx1"/>
          </a:solidFill>
          <a:latin typeface="+mn-lt"/>
        </a:defRPr>
      </a:lvl5pPr>
      <a:lvl6pPr marL="18288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6pPr>
      <a:lvl7pPr marL="22860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7pPr>
      <a:lvl8pPr marL="27432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8pPr>
      <a:lvl9pPr marL="3200400" indent="-228600" algn="l" rtl="0" fontAlgn="base">
        <a:spcBef>
          <a:spcPts val="350"/>
        </a:spcBef>
        <a:spcAft>
          <a:spcPct val="0"/>
        </a:spcAft>
        <a:buClr>
          <a:schemeClr val="accent2"/>
        </a:buClr>
        <a:buFont typeface="Wingdings 2" pitchFamily="18"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55496"/>
            <a:ext cx="8229600" cy="109947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081059"/>
            <a:ext cx="8229600" cy="43536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PPT-template-bottom-bar.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6530363"/>
            <a:ext cx="9144000" cy="133945"/>
          </a:xfrm>
          <a:prstGeom prst="rect">
            <a:avLst/>
          </a:prstGeom>
        </p:spPr>
      </p:pic>
      <p:pic>
        <p:nvPicPr>
          <p:cNvPr id="9" name="Picture 8" descr="PPT-template-top-bar.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194733"/>
            <a:ext cx="9144000" cy="428625"/>
          </a:xfrm>
          <a:prstGeom prst="rect">
            <a:avLst/>
          </a:prstGeom>
        </p:spPr>
      </p:pic>
    </p:spTree>
    <p:extLst>
      <p:ext uri="{BB962C8B-B14F-4D97-AF65-F5344CB8AC3E}">
        <p14:creationId xmlns:p14="http://schemas.microsoft.com/office/powerpoint/2010/main" val="314895048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ftr="0" dt="0"/>
  <p:txStyles>
    <p:titleStyle>
      <a:lvl1pPr algn="ctr" defTabSz="457200" rtl="0" eaLnBrk="1" latinLnBrk="0" hangingPunct="1">
        <a:spcBef>
          <a:spcPct val="0"/>
        </a:spcBef>
        <a:buNone/>
        <a:defRPr sz="3800" kern="1200">
          <a:solidFill>
            <a:schemeClr val="tx1"/>
          </a:solidFill>
          <a:latin typeface="Open Sans"/>
          <a:ea typeface="+mj-ea"/>
          <a:cs typeface="Open Sans"/>
        </a:defRPr>
      </a:lvl1pPr>
    </p:titleStyle>
    <p:bodyStyle>
      <a:lvl1pPr marL="342900" indent="-342900" algn="l" defTabSz="457200" rtl="0" eaLnBrk="1" latinLnBrk="0" hangingPunct="1">
        <a:spcBef>
          <a:spcPct val="20000"/>
        </a:spcBef>
        <a:buFont typeface="Arial"/>
        <a:buChar char="•"/>
        <a:defRPr sz="3000" kern="1200">
          <a:solidFill>
            <a:schemeClr val="tx1"/>
          </a:solidFill>
          <a:latin typeface="Open Sans"/>
          <a:ea typeface="+mn-ea"/>
          <a:cs typeface="Open Sans"/>
        </a:defRPr>
      </a:lvl1pPr>
      <a:lvl2pPr marL="742950" indent="-285750" algn="l" defTabSz="457200" rtl="0" eaLnBrk="1" latinLnBrk="0" hangingPunct="1">
        <a:spcBef>
          <a:spcPct val="20000"/>
        </a:spcBef>
        <a:buFont typeface="Arial"/>
        <a:buChar char="–"/>
        <a:defRPr sz="2800" kern="1200">
          <a:solidFill>
            <a:schemeClr val="tx1"/>
          </a:solidFill>
          <a:latin typeface="Open Sans"/>
          <a:ea typeface="+mn-ea"/>
          <a:cs typeface="Open Sans"/>
        </a:defRPr>
      </a:lvl2pPr>
      <a:lvl3pPr marL="1143000" indent="-228600" algn="l" defTabSz="457200" rtl="0" eaLnBrk="1" latinLnBrk="0" hangingPunct="1">
        <a:spcBef>
          <a:spcPct val="20000"/>
        </a:spcBef>
        <a:buFont typeface="Arial"/>
        <a:buChar char="•"/>
        <a:defRPr sz="2400" kern="1200">
          <a:solidFill>
            <a:schemeClr val="tx1"/>
          </a:solidFill>
          <a:latin typeface="Open Sans"/>
          <a:ea typeface="+mn-ea"/>
          <a:cs typeface="Open Sans"/>
        </a:defRPr>
      </a:lvl3pPr>
      <a:lvl4pPr marL="16002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4pPr>
      <a:lvl5pPr marL="2057400" indent="-228600" algn="l" defTabSz="457200" rtl="0" eaLnBrk="1" latinLnBrk="0" hangingPunct="1">
        <a:spcBef>
          <a:spcPct val="20000"/>
        </a:spcBef>
        <a:buFont typeface="Arial"/>
        <a:buChar char="»"/>
        <a:defRPr sz="2000" kern="1200">
          <a:solidFill>
            <a:schemeClr val="tx1"/>
          </a:solidFill>
          <a:latin typeface="Open Sans"/>
          <a:ea typeface="+mn-ea"/>
          <a:cs typeface="Open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hyperlink" Target="https://studentveterans.org/" TargetMode="External"/><Relationship Id="rId2" Type="http://schemas.openxmlformats.org/officeDocument/2006/relationships/notesSlide" Target="../notesSlides/notesSlide16.xml"/><Relationship Id="rId1" Type="http://schemas.openxmlformats.org/officeDocument/2006/relationships/slideLayout" Target="../slideLayouts/slideLayout57.xml"/><Relationship Id="rId5" Type="http://schemas.openxmlformats.org/officeDocument/2006/relationships/hyperlink" Target="http://www.splconcampus.org/" TargetMode="External"/><Relationship Id="rId4" Type="http://schemas.openxmlformats.org/officeDocument/2006/relationships/hyperlink" Target="https://unitedwedream.org/"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3" Type="http://schemas.openxmlformats.org/officeDocument/2006/relationships/hyperlink" Target="https://unitedwedream.org/" TargetMode="External"/><Relationship Id="rId2" Type="http://schemas.openxmlformats.org/officeDocument/2006/relationships/notesSlide" Target="../notesSlides/notesSlide26.xml"/><Relationship Id="rId1" Type="http://schemas.openxmlformats.org/officeDocument/2006/relationships/slideLayout" Target="../slideLayouts/slideLayout57.xml"/><Relationship Id="rId4" Type="http://schemas.openxmlformats.org/officeDocument/2006/relationships/hyperlink" Target="http://www.splconcampus.org/"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7.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7.xml"/><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3" Type="http://schemas.openxmlformats.org/officeDocument/2006/relationships/hyperlink" Target="https://t.co/P0aakMbve0" TargetMode="External"/><Relationship Id="rId2" Type="http://schemas.openxmlformats.org/officeDocument/2006/relationships/notesSlide" Target="../notesSlides/notesSlide31.xml"/><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3" Type="http://schemas.openxmlformats.org/officeDocument/2006/relationships/hyperlink" Target="http://www.splconcampus.org/" TargetMode="External"/><Relationship Id="rId2" Type="http://schemas.openxmlformats.org/officeDocument/2006/relationships/notesSlide" Target="../notesSlides/notesSlide33.xml"/><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3" Type="http://schemas.openxmlformats.org/officeDocument/2006/relationships/hyperlink" Target="http://www.naspa.org/RPI" TargetMode="External"/><Relationship Id="rId2" Type="http://schemas.openxmlformats.org/officeDocument/2006/relationships/notesSlide" Target="../notesSlides/notesSlide34.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3" Type="http://schemas.openxmlformats.org/officeDocument/2006/relationships/hyperlink" Target="mailto:thinds@naspa.org" TargetMode="External"/><Relationship Id="rId2" Type="http://schemas.openxmlformats.org/officeDocument/2006/relationships/notesSlide" Target="../notesSlides/notesSlide7.xml"/><Relationship Id="rId1" Type="http://schemas.openxmlformats.org/officeDocument/2006/relationships/slideLayout" Target="../slideLayouts/slideLayout6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hyperlink" Target="mailto:dali@naspa.or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9.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819400"/>
            <a:ext cx="7772400" cy="1470025"/>
          </a:xfrm>
        </p:spPr>
        <p:txBody>
          <a:bodyPr>
            <a:normAutofit fontScale="90000"/>
          </a:bodyPr>
          <a:lstStyle/>
          <a:p>
            <a:r>
              <a:rPr lang="en-US" sz="3600" dirty="0"/>
              <a:t>Advocating for Students: Public Policy as a Core Competency for All Student Affairs </a:t>
            </a:r>
            <a:r>
              <a:rPr lang="en-US" sz="3600" dirty="0" smtClean="0"/>
              <a:t>Professionals</a:t>
            </a:r>
            <a:r>
              <a:rPr lang="en-US" sz="2700" b="0" i="1" dirty="0" smtClean="0"/>
              <a:t/>
            </a:r>
            <a:br>
              <a:rPr lang="en-US" sz="2700" b="0" i="1" dirty="0" smtClean="0"/>
            </a:br>
            <a:r>
              <a:rPr lang="en-US" sz="3600" b="0" i="1" dirty="0" smtClean="0"/>
              <a:t/>
            </a:r>
            <a:br>
              <a:rPr lang="en-US" sz="3600" b="0" i="1" dirty="0" smtClean="0"/>
            </a:br>
            <a:r>
              <a:rPr lang="en-US" sz="3600" b="0" i="1" dirty="0" smtClean="0"/>
              <a:t>Teri Lyn Hinds</a:t>
            </a:r>
            <a:r>
              <a:rPr lang="en-US" sz="2700" b="0" i="1" dirty="0" smtClean="0"/>
              <a:t/>
            </a:r>
            <a:br>
              <a:rPr lang="en-US" sz="2700" b="0" i="1" dirty="0" smtClean="0"/>
            </a:br>
            <a:r>
              <a:rPr lang="en-US" sz="2700" b="0" i="1" dirty="0" smtClean="0"/>
              <a:t>Director, Policy Research and Advocacy</a:t>
            </a:r>
            <a:br>
              <a:rPr lang="en-US" sz="2700" b="0" i="1" dirty="0" smtClean="0"/>
            </a:br>
            <a:r>
              <a:rPr lang="en-US" sz="2700" b="0" i="1" dirty="0"/>
              <a:t/>
            </a:r>
            <a:br>
              <a:rPr lang="en-US" sz="2700" b="0" i="1" dirty="0"/>
            </a:br>
            <a:r>
              <a:rPr lang="en-US" sz="3600" b="0" i="1" dirty="0"/>
              <a:t>Diana Ali</a:t>
            </a:r>
            <a:br>
              <a:rPr lang="en-US" sz="3600" b="0" i="1" dirty="0"/>
            </a:br>
            <a:r>
              <a:rPr lang="en-US" sz="2700" b="0" i="1" dirty="0" smtClean="0"/>
              <a:t>Policy Analyst</a:t>
            </a:r>
            <a:endParaRPr lang="en-US" sz="2700" b="0" i="1" dirty="0"/>
          </a:p>
        </p:txBody>
      </p:sp>
    </p:spTree>
    <p:extLst>
      <p:ext uri="{BB962C8B-B14F-4D97-AF65-F5344CB8AC3E}">
        <p14:creationId xmlns:p14="http://schemas.microsoft.com/office/powerpoint/2010/main" val="356051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chemeClr val="accent1"/>
                </a:solidFill>
              </a:rPr>
              <a:t>NASPA Public Policy Agenda</a:t>
            </a:r>
          </a:p>
        </p:txBody>
      </p:sp>
      <p:sp>
        <p:nvSpPr>
          <p:cNvPr id="3" name="Content Placeholder 2"/>
          <p:cNvSpPr>
            <a:spLocks noGrp="1"/>
          </p:cNvSpPr>
          <p:nvPr>
            <p:ph idx="1"/>
          </p:nvPr>
        </p:nvSpPr>
        <p:spPr>
          <a:xfrm>
            <a:off x="457200" y="1676400"/>
            <a:ext cx="8229600" cy="4343400"/>
          </a:xfrm>
        </p:spPr>
        <p:txBody>
          <a:bodyPr>
            <a:normAutofit fontScale="92500" lnSpcReduction="10000"/>
          </a:bodyPr>
          <a:lstStyle/>
          <a:p>
            <a:pPr fontAlgn="base"/>
            <a:r>
              <a:rPr lang="en-US" dirty="0"/>
              <a:t>Student success and college completion; </a:t>
            </a:r>
          </a:p>
          <a:p>
            <a:pPr fontAlgn="base"/>
            <a:r>
              <a:rPr lang="en-US" dirty="0"/>
              <a:t>Student safety and wellness, including financial and mental wellness and protections for trans students and victims of sexual assault; </a:t>
            </a:r>
          </a:p>
          <a:p>
            <a:pPr fontAlgn="base"/>
            <a:r>
              <a:rPr lang="en-US" dirty="0"/>
              <a:t>Costs of higher education, student debt, and borrower protections;</a:t>
            </a:r>
          </a:p>
          <a:p>
            <a:pPr fontAlgn="base"/>
            <a:r>
              <a:rPr lang="en-US" dirty="0"/>
              <a:t>Inclusive opportunities for access and success in higher </a:t>
            </a:r>
            <a:r>
              <a:rPr lang="en-US" dirty="0" smtClean="0"/>
              <a:t>education; </a:t>
            </a:r>
            <a:r>
              <a:rPr lang="en-US" dirty="0"/>
              <a:t>and</a:t>
            </a:r>
          </a:p>
          <a:p>
            <a:pPr fontAlgn="base"/>
            <a:r>
              <a:rPr lang="en-US" dirty="0"/>
              <a:t>Civic engagement and freedom of expression.</a:t>
            </a:r>
          </a:p>
          <a:p>
            <a:endParaRPr lang="en-US" dirty="0"/>
          </a:p>
        </p:txBody>
      </p:sp>
    </p:spTree>
    <p:extLst>
      <p:ext uri="{BB962C8B-B14F-4D97-AF65-F5344CB8AC3E}">
        <p14:creationId xmlns:p14="http://schemas.microsoft.com/office/powerpoint/2010/main" val="16727129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1"/>
                </a:solidFill>
              </a:rPr>
              <a:t>Advocacy Options</a:t>
            </a:r>
            <a:endParaRPr lang="en-US" dirty="0"/>
          </a:p>
        </p:txBody>
      </p:sp>
      <p:sp>
        <p:nvSpPr>
          <p:cNvPr id="3" name="Content Placeholder 2"/>
          <p:cNvSpPr>
            <a:spLocks noGrp="1"/>
          </p:cNvSpPr>
          <p:nvPr>
            <p:ph idx="1"/>
          </p:nvPr>
        </p:nvSpPr>
        <p:spPr>
          <a:xfrm>
            <a:off x="457200" y="1752600"/>
            <a:ext cx="8229600" cy="4682067"/>
          </a:xfrm>
        </p:spPr>
        <p:txBody>
          <a:bodyPr>
            <a:normAutofit fontScale="92500" lnSpcReduction="20000"/>
          </a:bodyPr>
          <a:lstStyle/>
          <a:p>
            <a:r>
              <a:rPr lang="en-US" dirty="0" smtClean="0"/>
              <a:t>Important Definitions</a:t>
            </a:r>
          </a:p>
          <a:p>
            <a:pPr lvl="1"/>
            <a:r>
              <a:rPr lang="en-US" b="1" dirty="0" smtClean="0">
                <a:solidFill>
                  <a:srgbClr val="FF0000"/>
                </a:solidFill>
              </a:rPr>
              <a:t>Lobbying</a:t>
            </a:r>
            <a:r>
              <a:rPr lang="en-US" dirty="0" smtClean="0">
                <a:solidFill>
                  <a:srgbClr val="FF0000"/>
                </a:solidFill>
              </a:rPr>
              <a:t> </a:t>
            </a:r>
            <a:r>
              <a:rPr lang="en-US" dirty="0" smtClean="0"/>
              <a:t>= taking </a:t>
            </a:r>
            <a:r>
              <a:rPr lang="en-US" dirty="0"/>
              <a:t>a </a:t>
            </a:r>
            <a:r>
              <a:rPr lang="en-US" b="1" dirty="0"/>
              <a:t>specific </a:t>
            </a:r>
            <a:r>
              <a:rPr lang="en-US" b="1" dirty="0" smtClean="0"/>
              <a:t>stand</a:t>
            </a:r>
            <a:r>
              <a:rPr lang="en-US" dirty="0" smtClean="0"/>
              <a:t> and/or advocating for </a:t>
            </a:r>
            <a:r>
              <a:rPr lang="en-US" b="1" dirty="0" smtClean="0"/>
              <a:t>specific action </a:t>
            </a:r>
            <a:r>
              <a:rPr lang="en-US" dirty="0" smtClean="0"/>
              <a:t>on </a:t>
            </a:r>
            <a:r>
              <a:rPr lang="en-US" dirty="0"/>
              <a:t>a </a:t>
            </a:r>
            <a:r>
              <a:rPr lang="en-US" b="1" dirty="0"/>
              <a:t>specific piece of </a:t>
            </a:r>
            <a:r>
              <a:rPr lang="en-US" b="1" dirty="0" smtClean="0"/>
              <a:t>legislation</a:t>
            </a:r>
            <a:endParaRPr lang="en-US" dirty="0"/>
          </a:p>
          <a:p>
            <a:pPr lvl="1"/>
            <a:r>
              <a:rPr lang="en-US" b="1" dirty="0" smtClean="0">
                <a:solidFill>
                  <a:srgbClr val="FF0000"/>
                </a:solidFill>
              </a:rPr>
              <a:t>Advocacy</a:t>
            </a:r>
            <a:r>
              <a:rPr lang="en-US" dirty="0" smtClean="0">
                <a:solidFill>
                  <a:srgbClr val="FF0000"/>
                </a:solidFill>
              </a:rPr>
              <a:t> </a:t>
            </a:r>
            <a:r>
              <a:rPr lang="en-US" dirty="0" smtClean="0"/>
              <a:t>= taking </a:t>
            </a:r>
            <a:r>
              <a:rPr lang="en-US" dirty="0"/>
              <a:t>a </a:t>
            </a:r>
            <a:r>
              <a:rPr lang="en-US" b="1" dirty="0"/>
              <a:t>specific stand </a:t>
            </a:r>
            <a:r>
              <a:rPr lang="en-US" dirty="0"/>
              <a:t>on a </a:t>
            </a:r>
            <a:r>
              <a:rPr lang="en-US" b="1" dirty="0"/>
              <a:t>specific issue</a:t>
            </a:r>
            <a:r>
              <a:rPr lang="en-US" dirty="0"/>
              <a:t> without mentioning specific policy or </a:t>
            </a:r>
            <a:r>
              <a:rPr lang="en-US" dirty="0" smtClean="0"/>
              <a:t>legislation</a:t>
            </a:r>
          </a:p>
          <a:p>
            <a:pPr lvl="2"/>
            <a:r>
              <a:rPr lang="en-US" dirty="0" smtClean="0"/>
              <a:t>The </a:t>
            </a:r>
            <a:r>
              <a:rPr lang="en-US" dirty="0"/>
              <a:t>lines can get </a:t>
            </a:r>
            <a:r>
              <a:rPr lang="en-US" dirty="0" smtClean="0"/>
              <a:t>blurry</a:t>
            </a:r>
          </a:p>
          <a:p>
            <a:pPr lvl="2"/>
            <a:r>
              <a:rPr lang="en-US" b="1" dirty="0" smtClean="0">
                <a:solidFill>
                  <a:srgbClr val="FF0000"/>
                </a:solidFill>
              </a:rPr>
              <a:t>Grassroots </a:t>
            </a:r>
            <a:r>
              <a:rPr lang="en-US" b="1" dirty="0">
                <a:solidFill>
                  <a:srgbClr val="FF0000"/>
                </a:solidFill>
              </a:rPr>
              <a:t>advocacy </a:t>
            </a:r>
            <a:r>
              <a:rPr lang="en-US" dirty="0"/>
              <a:t>can be </a:t>
            </a:r>
            <a:r>
              <a:rPr lang="en-US" b="1" dirty="0" smtClean="0">
                <a:solidFill>
                  <a:srgbClr val="FF0000"/>
                </a:solidFill>
              </a:rPr>
              <a:t>lobbying</a:t>
            </a:r>
            <a:r>
              <a:rPr lang="en-US" dirty="0" smtClean="0">
                <a:solidFill>
                  <a:srgbClr val="FF0000"/>
                </a:solidFill>
              </a:rPr>
              <a:t> </a:t>
            </a:r>
            <a:r>
              <a:rPr lang="en-US" dirty="0" smtClean="0"/>
              <a:t>if it targets specific legislation or includes a call to action!</a:t>
            </a:r>
            <a:endParaRPr lang="en-US" dirty="0"/>
          </a:p>
          <a:p>
            <a:pPr lvl="1"/>
            <a:r>
              <a:rPr lang="en-US" b="1" dirty="0">
                <a:solidFill>
                  <a:srgbClr val="FF0000"/>
                </a:solidFill>
              </a:rPr>
              <a:t>Policy </a:t>
            </a:r>
            <a:r>
              <a:rPr lang="en-US" b="1" dirty="0" smtClean="0">
                <a:solidFill>
                  <a:srgbClr val="FF0000"/>
                </a:solidFill>
              </a:rPr>
              <a:t>analysis </a:t>
            </a:r>
            <a:r>
              <a:rPr lang="en-US" dirty="0" smtClean="0"/>
              <a:t>= explanation, </a:t>
            </a:r>
            <a:r>
              <a:rPr lang="en-US" dirty="0"/>
              <a:t>context, and education around specific legislation </a:t>
            </a:r>
            <a:r>
              <a:rPr lang="en-US" b="1" dirty="0"/>
              <a:t>without advocating a stance or </a:t>
            </a:r>
            <a:r>
              <a:rPr lang="en-US" b="1" dirty="0" smtClean="0"/>
              <a:t>action</a:t>
            </a:r>
          </a:p>
        </p:txBody>
      </p:sp>
    </p:spTree>
    <p:extLst>
      <p:ext uri="{BB962C8B-B14F-4D97-AF65-F5344CB8AC3E}">
        <p14:creationId xmlns:p14="http://schemas.microsoft.com/office/powerpoint/2010/main" val="2713888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1"/>
                </a:solidFill>
              </a:rPr>
              <a:t>Advocacy Options</a:t>
            </a:r>
            <a:endParaRPr lang="en-US" dirty="0"/>
          </a:p>
        </p:txBody>
      </p:sp>
      <p:sp>
        <p:nvSpPr>
          <p:cNvPr id="3" name="Content Placeholder 2"/>
          <p:cNvSpPr>
            <a:spLocks noGrp="1"/>
          </p:cNvSpPr>
          <p:nvPr>
            <p:ph idx="1"/>
          </p:nvPr>
        </p:nvSpPr>
        <p:spPr>
          <a:xfrm>
            <a:off x="457200" y="1981200"/>
            <a:ext cx="8229600" cy="4048808"/>
          </a:xfrm>
        </p:spPr>
        <p:txBody>
          <a:bodyPr>
            <a:normAutofit/>
          </a:bodyPr>
          <a:lstStyle/>
          <a:p>
            <a:r>
              <a:rPr lang="en-US" dirty="0" smtClean="0"/>
              <a:t>Institutional advocacy</a:t>
            </a:r>
          </a:p>
          <a:p>
            <a:r>
              <a:rPr lang="en-US" dirty="0" smtClean="0"/>
              <a:t>Faculty &amp; staff advocacy on campus</a:t>
            </a:r>
          </a:p>
          <a:p>
            <a:r>
              <a:rPr lang="en-US" dirty="0" smtClean="0"/>
              <a:t>Personal advocacy</a:t>
            </a:r>
          </a:p>
          <a:p>
            <a:r>
              <a:rPr lang="en-US" dirty="0" smtClean="0"/>
              <a:t>Supporting student advocacy</a:t>
            </a:r>
          </a:p>
          <a:p>
            <a:r>
              <a:rPr lang="en-US" dirty="0" smtClean="0"/>
              <a:t>Promoting civic learning and democratic engagement</a:t>
            </a:r>
          </a:p>
        </p:txBody>
      </p:sp>
    </p:spTree>
    <p:extLst>
      <p:ext uri="{BB962C8B-B14F-4D97-AF65-F5344CB8AC3E}">
        <p14:creationId xmlns:p14="http://schemas.microsoft.com/office/powerpoint/2010/main" val="1272080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1"/>
                </a:solidFill>
              </a:rPr>
              <a:t>Advocacy Options</a:t>
            </a:r>
            <a:endParaRPr lang="en-US" dirty="0"/>
          </a:p>
        </p:txBody>
      </p:sp>
      <p:sp>
        <p:nvSpPr>
          <p:cNvPr id="3" name="Content Placeholder 2"/>
          <p:cNvSpPr>
            <a:spLocks noGrp="1"/>
          </p:cNvSpPr>
          <p:nvPr>
            <p:ph idx="1"/>
          </p:nvPr>
        </p:nvSpPr>
        <p:spPr>
          <a:xfrm>
            <a:off x="457200" y="1676400"/>
            <a:ext cx="8229600" cy="4353608"/>
          </a:xfrm>
        </p:spPr>
        <p:txBody>
          <a:bodyPr>
            <a:normAutofit fontScale="92500" lnSpcReduction="20000"/>
          </a:bodyPr>
          <a:lstStyle/>
          <a:p>
            <a:r>
              <a:rPr lang="en-US" dirty="0" smtClean="0"/>
              <a:t>Institutional advocacy</a:t>
            </a:r>
          </a:p>
          <a:p>
            <a:pPr lvl="1"/>
            <a:r>
              <a:rPr lang="en-US" dirty="0" smtClean="0"/>
              <a:t>Public statements of support, sign-on to community/association letters; may count as lobbying</a:t>
            </a:r>
          </a:p>
          <a:p>
            <a:pPr lvl="1"/>
            <a:r>
              <a:rPr lang="en-US" dirty="0" smtClean="0"/>
              <a:t>Reaching out through campus Government Affairs directly to policymakers; counts as lobbying</a:t>
            </a:r>
          </a:p>
          <a:p>
            <a:pPr lvl="1"/>
            <a:r>
              <a:rPr lang="en-US" dirty="0" smtClean="0"/>
              <a:t>Intentional review of policies w/ focus on barriers for specific groups, e.g., Equity Scorecard models</a:t>
            </a:r>
          </a:p>
          <a:p>
            <a:pPr lvl="1"/>
            <a:r>
              <a:rPr lang="en-US" dirty="0"/>
              <a:t>Clear communications </a:t>
            </a:r>
            <a:r>
              <a:rPr lang="en-US" dirty="0" smtClean="0"/>
              <a:t>on policy &amp; practices</a:t>
            </a:r>
            <a:endParaRPr lang="en-US" dirty="0"/>
          </a:p>
        </p:txBody>
      </p:sp>
    </p:spTree>
    <p:extLst>
      <p:ext uri="{BB962C8B-B14F-4D97-AF65-F5344CB8AC3E}">
        <p14:creationId xmlns:p14="http://schemas.microsoft.com/office/powerpoint/2010/main" val="3973303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1"/>
                </a:solidFill>
              </a:rPr>
              <a:t>Advocacy Options</a:t>
            </a:r>
            <a:endParaRPr lang="en-US" dirty="0"/>
          </a:p>
        </p:txBody>
      </p:sp>
      <p:sp>
        <p:nvSpPr>
          <p:cNvPr id="3" name="Content Placeholder 2"/>
          <p:cNvSpPr>
            <a:spLocks noGrp="1"/>
          </p:cNvSpPr>
          <p:nvPr>
            <p:ph idx="1"/>
          </p:nvPr>
        </p:nvSpPr>
        <p:spPr>
          <a:xfrm>
            <a:off x="457200" y="1676400"/>
            <a:ext cx="8229600" cy="4648200"/>
          </a:xfrm>
        </p:spPr>
        <p:txBody>
          <a:bodyPr>
            <a:normAutofit lnSpcReduction="10000"/>
          </a:bodyPr>
          <a:lstStyle/>
          <a:p>
            <a:r>
              <a:rPr lang="en-US" dirty="0" smtClean="0"/>
              <a:t>Faculty &amp; staff advocacy on campus</a:t>
            </a:r>
          </a:p>
          <a:p>
            <a:pPr lvl="1"/>
            <a:r>
              <a:rPr lang="en-US" dirty="0" smtClean="0"/>
              <a:t>Become the squeaky wheel; strategically push campus conversations with stakeholders</a:t>
            </a:r>
          </a:p>
          <a:p>
            <a:pPr lvl="1"/>
            <a:r>
              <a:rPr lang="en-US" dirty="0" smtClean="0"/>
              <a:t>Create space for marginalized populations to feels safe, speak without having to disclose status</a:t>
            </a:r>
          </a:p>
          <a:p>
            <a:pPr lvl="1"/>
            <a:r>
              <a:rPr lang="en-US" dirty="0" smtClean="0"/>
              <a:t>Connect to community organizations, e.g., food banks, childcare centers, public transportation &amp; carpooling, advocacy organizations</a:t>
            </a:r>
            <a:endParaRPr lang="en-US" dirty="0"/>
          </a:p>
        </p:txBody>
      </p:sp>
    </p:spTree>
    <p:extLst>
      <p:ext uri="{BB962C8B-B14F-4D97-AF65-F5344CB8AC3E}">
        <p14:creationId xmlns:p14="http://schemas.microsoft.com/office/powerpoint/2010/main" val="140514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1"/>
                </a:solidFill>
              </a:rPr>
              <a:t>Advocacy Options</a:t>
            </a:r>
            <a:endParaRPr lang="en-US" dirty="0"/>
          </a:p>
        </p:txBody>
      </p:sp>
      <p:sp>
        <p:nvSpPr>
          <p:cNvPr id="3" name="Content Placeholder 2"/>
          <p:cNvSpPr>
            <a:spLocks noGrp="1"/>
          </p:cNvSpPr>
          <p:nvPr>
            <p:ph idx="1"/>
          </p:nvPr>
        </p:nvSpPr>
        <p:spPr/>
        <p:txBody>
          <a:bodyPr>
            <a:normAutofit/>
          </a:bodyPr>
          <a:lstStyle/>
          <a:p>
            <a:r>
              <a:rPr lang="en-US" dirty="0" smtClean="0"/>
              <a:t>Personal advocacy drawing on your professional expertise</a:t>
            </a:r>
          </a:p>
          <a:p>
            <a:pPr lvl="1"/>
            <a:r>
              <a:rPr lang="en-US" dirty="0"/>
              <a:t>Include stories from your own experience</a:t>
            </a:r>
          </a:p>
          <a:p>
            <a:pPr lvl="1"/>
            <a:r>
              <a:rPr lang="en-US" dirty="0" smtClean="0"/>
              <a:t>Disassociate from your employer: don’t use </a:t>
            </a:r>
            <a:r>
              <a:rPr lang="en-US" dirty="0" err="1" smtClean="0"/>
              <a:t>inst’l</a:t>
            </a:r>
            <a:r>
              <a:rPr lang="en-US" dirty="0" smtClean="0"/>
              <a:t> email, wear branded clothing, etc.</a:t>
            </a:r>
          </a:p>
          <a:p>
            <a:pPr lvl="1"/>
            <a:r>
              <a:rPr lang="en-US" dirty="0" smtClean="0"/>
              <a:t>Be aware of “work time” &amp; </a:t>
            </a:r>
            <a:r>
              <a:rPr lang="en-US" dirty="0" err="1" smtClean="0"/>
              <a:t>inst’l</a:t>
            </a:r>
            <a:r>
              <a:rPr lang="en-US" dirty="0" smtClean="0"/>
              <a:t> resources (computers, </a:t>
            </a:r>
            <a:r>
              <a:rPr lang="en-US" dirty="0" err="1" smtClean="0"/>
              <a:t>wifi</a:t>
            </a:r>
            <a:r>
              <a:rPr lang="en-US" dirty="0" smtClean="0"/>
              <a:t>), especially with social media</a:t>
            </a:r>
          </a:p>
          <a:p>
            <a:pPr lvl="1"/>
            <a:endParaRPr lang="en-US" dirty="0" smtClean="0"/>
          </a:p>
          <a:p>
            <a:pPr lvl="1"/>
            <a:endParaRPr lang="en-US" dirty="0" smtClean="0"/>
          </a:p>
        </p:txBody>
      </p:sp>
    </p:spTree>
    <p:extLst>
      <p:ext uri="{BB962C8B-B14F-4D97-AF65-F5344CB8AC3E}">
        <p14:creationId xmlns:p14="http://schemas.microsoft.com/office/powerpoint/2010/main" val="236020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1"/>
                </a:solidFill>
              </a:rPr>
              <a:t>Advocacy Options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Supporting student advocacy</a:t>
            </a:r>
          </a:p>
          <a:p>
            <a:pPr lvl="1"/>
            <a:r>
              <a:rPr lang="en-US" dirty="0" smtClean="0"/>
              <a:t>Invite associations </a:t>
            </a:r>
            <a:r>
              <a:rPr lang="en-US" dirty="0"/>
              <a:t>and </a:t>
            </a:r>
            <a:r>
              <a:rPr lang="en-US" dirty="0" smtClean="0"/>
              <a:t>organizations to come to campus</a:t>
            </a:r>
          </a:p>
          <a:p>
            <a:pPr lvl="2"/>
            <a:r>
              <a:rPr lang="en-US" dirty="0" smtClean="0"/>
              <a:t>Student Veterans </a:t>
            </a:r>
            <a:r>
              <a:rPr lang="en-US" dirty="0"/>
              <a:t>of America (</a:t>
            </a:r>
            <a:r>
              <a:rPr lang="en-US" dirty="0">
                <a:hlinkClick r:id="rId3"/>
              </a:rPr>
              <a:t>https://studentveterans.org</a:t>
            </a:r>
            <a:r>
              <a:rPr lang="en-US" dirty="0" smtClean="0">
                <a:hlinkClick r:id="rId3"/>
              </a:rPr>
              <a:t>/</a:t>
            </a:r>
            <a:r>
              <a:rPr lang="en-US" dirty="0" smtClean="0"/>
              <a:t>) </a:t>
            </a:r>
            <a:endParaRPr lang="en-US" dirty="0"/>
          </a:p>
          <a:p>
            <a:pPr lvl="2"/>
            <a:r>
              <a:rPr lang="en-US" dirty="0" smtClean="0"/>
              <a:t>United </a:t>
            </a:r>
            <a:r>
              <a:rPr lang="en-US" dirty="0"/>
              <a:t>We Dream (</a:t>
            </a:r>
            <a:r>
              <a:rPr lang="en-US" dirty="0">
                <a:hlinkClick r:id="rId4"/>
              </a:rPr>
              <a:t>https://unitedwedream.org</a:t>
            </a:r>
            <a:r>
              <a:rPr lang="en-US" dirty="0" smtClean="0">
                <a:hlinkClick r:id="rId4"/>
              </a:rPr>
              <a:t>/</a:t>
            </a:r>
            <a:r>
              <a:rPr lang="en-US" dirty="0" smtClean="0"/>
              <a:t>) </a:t>
            </a:r>
          </a:p>
          <a:p>
            <a:pPr lvl="2"/>
            <a:r>
              <a:rPr lang="en-US" dirty="0" smtClean="0"/>
              <a:t>Southern Poverty Law Center On </a:t>
            </a:r>
            <a:r>
              <a:rPr lang="en-US" dirty="0"/>
              <a:t>Campus (</a:t>
            </a:r>
            <a:r>
              <a:rPr lang="en-US" dirty="0">
                <a:hlinkClick r:id="rId5"/>
              </a:rPr>
              <a:t>http://www.splconcampus.org</a:t>
            </a:r>
            <a:r>
              <a:rPr lang="en-US" dirty="0" smtClean="0">
                <a:hlinkClick r:id="rId5"/>
              </a:rPr>
              <a:t>/</a:t>
            </a:r>
            <a:r>
              <a:rPr lang="en-US" dirty="0" smtClean="0"/>
              <a:t>)</a:t>
            </a:r>
          </a:p>
          <a:p>
            <a:r>
              <a:rPr lang="en-US" dirty="0" smtClean="0"/>
              <a:t>Promote active civic engagement &amp; democratic learning</a:t>
            </a:r>
          </a:p>
          <a:p>
            <a:pPr lvl="1"/>
            <a:r>
              <a:rPr lang="en-US" dirty="0" smtClean="0"/>
              <a:t>NASPA’s Lead Initiative, CLDE KC &amp; annual conference</a:t>
            </a:r>
            <a:endParaRPr lang="en-US" dirty="0"/>
          </a:p>
          <a:p>
            <a:endParaRPr lang="en-US" dirty="0"/>
          </a:p>
        </p:txBody>
      </p:sp>
    </p:spTree>
    <p:extLst>
      <p:ext uri="{BB962C8B-B14F-4D97-AF65-F5344CB8AC3E}">
        <p14:creationId xmlns:p14="http://schemas.microsoft.com/office/powerpoint/2010/main" val="427596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accent1"/>
                </a:solidFill>
              </a:rPr>
              <a:t>Policy Examples</a:t>
            </a:r>
            <a:endParaRPr lang="en-US" b="1" dirty="0">
              <a:solidFill>
                <a:schemeClr val="accent1"/>
              </a:solidFill>
            </a:endParaRPr>
          </a:p>
        </p:txBody>
      </p:sp>
      <p:sp>
        <p:nvSpPr>
          <p:cNvPr id="3" name="Content Placeholder 2"/>
          <p:cNvSpPr>
            <a:spLocks noGrp="1"/>
          </p:cNvSpPr>
          <p:nvPr>
            <p:ph idx="1"/>
          </p:nvPr>
        </p:nvSpPr>
        <p:spPr>
          <a:xfrm>
            <a:off x="481584" y="1854969"/>
            <a:ext cx="8229600" cy="4353608"/>
          </a:xfrm>
        </p:spPr>
        <p:txBody>
          <a:bodyPr>
            <a:normAutofit lnSpcReduction="10000"/>
          </a:bodyPr>
          <a:lstStyle/>
          <a:p>
            <a:r>
              <a:rPr lang="en-US" b="1" dirty="0" smtClean="0"/>
              <a:t>Immigration policy: undocumented individuals</a:t>
            </a:r>
            <a:endParaRPr lang="en-US" dirty="0" smtClean="0"/>
          </a:p>
          <a:p>
            <a:pPr lvl="1"/>
            <a:r>
              <a:rPr lang="en-US" dirty="0" smtClean="0"/>
              <a:t>Deferred Action for Childhood Arrivals (DACA) </a:t>
            </a:r>
          </a:p>
          <a:p>
            <a:pPr lvl="1"/>
            <a:r>
              <a:rPr lang="en-US" dirty="0" smtClean="0"/>
              <a:t>Sanctuary campuses </a:t>
            </a:r>
          </a:p>
          <a:p>
            <a:r>
              <a:rPr lang="en-US" b="1" dirty="0"/>
              <a:t>Trans student rights and protection</a:t>
            </a:r>
          </a:p>
          <a:p>
            <a:pPr lvl="1"/>
            <a:r>
              <a:rPr lang="en-US" dirty="0"/>
              <a:t>Title IX guidance under Obama ED (and resulting federal court cases)</a:t>
            </a:r>
          </a:p>
          <a:p>
            <a:pPr lvl="1"/>
            <a:r>
              <a:rPr lang="en-US" dirty="0"/>
              <a:t>State “bathroom bill” </a:t>
            </a:r>
            <a:r>
              <a:rPr lang="en-US" dirty="0" smtClean="0"/>
              <a:t>legislation</a:t>
            </a:r>
            <a:endParaRPr lang="en-US" dirty="0"/>
          </a:p>
        </p:txBody>
      </p:sp>
    </p:spTree>
    <p:extLst>
      <p:ext uri="{BB962C8B-B14F-4D97-AF65-F5344CB8AC3E}">
        <p14:creationId xmlns:p14="http://schemas.microsoft.com/office/powerpoint/2010/main" val="4176766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1"/>
                </a:solidFill>
              </a:rPr>
              <a:t>Current Federal Policy Atmosphere</a:t>
            </a:r>
            <a:endParaRPr lang="en-US" b="1" dirty="0">
              <a:solidFill>
                <a:schemeClr val="accent1"/>
              </a:solidFill>
            </a:endParaRPr>
          </a:p>
        </p:txBody>
      </p:sp>
      <p:sp>
        <p:nvSpPr>
          <p:cNvPr id="3" name="Content Placeholder 2"/>
          <p:cNvSpPr>
            <a:spLocks noGrp="1"/>
          </p:cNvSpPr>
          <p:nvPr>
            <p:ph idx="1"/>
          </p:nvPr>
        </p:nvSpPr>
        <p:spPr>
          <a:xfrm>
            <a:off x="457200" y="1854969"/>
            <a:ext cx="8229600" cy="4164831"/>
          </a:xfrm>
        </p:spPr>
        <p:txBody>
          <a:bodyPr>
            <a:normAutofit lnSpcReduction="10000"/>
          </a:bodyPr>
          <a:lstStyle/>
          <a:p>
            <a:r>
              <a:rPr lang="en-US" dirty="0" smtClean="0"/>
              <a:t>Presidential transition from Democrat to Republican</a:t>
            </a:r>
          </a:p>
          <a:p>
            <a:pPr lvl="1"/>
            <a:r>
              <a:rPr lang="en-US" dirty="0"/>
              <a:t>Roll back previous “executive overreach”</a:t>
            </a:r>
          </a:p>
          <a:p>
            <a:pPr lvl="1"/>
            <a:r>
              <a:rPr lang="en-US" dirty="0" smtClean="0"/>
              <a:t>Much tighter enforcement of immigration laws</a:t>
            </a:r>
          </a:p>
          <a:p>
            <a:r>
              <a:rPr lang="en-US" dirty="0" smtClean="0"/>
              <a:t>Republican control of House, Senate</a:t>
            </a:r>
          </a:p>
          <a:p>
            <a:pPr lvl="1"/>
            <a:r>
              <a:rPr lang="en-US" dirty="0" smtClean="0"/>
              <a:t>Big emphasis on deregulation: teacher </a:t>
            </a:r>
            <a:r>
              <a:rPr lang="en-US" dirty="0" err="1" smtClean="0"/>
              <a:t>ed</a:t>
            </a:r>
            <a:r>
              <a:rPr lang="en-US" dirty="0" smtClean="0"/>
              <a:t>, gainful employment, FLSA, accountability</a:t>
            </a:r>
          </a:p>
          <a:p>
            <a:pPr lvl="1"/>
            <a:r>
              <a:rPr lang="en-US" dirty="0" smtClean="0"/>
              <a:t>Preference for state control of decisions</a:t>
            </a:r>
          </a:p>
        </p:txBody>
      </p:sp>
    </p:spTree>
    <p:extLst>
      <p:ext uri="{BB962C8B-B14F-4D97-AF65-F5344CB8AC3E}">
        <p14:creationId xmlns:p14="http://schemas.microsoft.com/office/powerpoint/2010/main" val="28464570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ost-election map of 2016 legislative contro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053" y="1676400"/>
            <a:ext cx="7579894" cy="41148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vert="horz" lIns="91440" tIns="45720" rIns="91440" bIns="45720" rtlCol="0" anchor="ctr">
            <a:normAutofit/>
          </a:bodyPr>
          <a:lstStyle/>
          <a:p>
            <a:r>
              <a:rPr lang="en-US" b="1" dirty="0">
                <a:solidFill>
                  <a:schemeClr val="accent1"/>
                </a:solidFill>
              </a:rPr>
              <a:t>Current State Policy Overview</a:t>
            </a:r>
          </a:p>
        </p:txBody>
      </p:sp>
      <p:sp>
        <p:nvSpPr>
          <p:cNvPr id="5" name="TextBox 4"/>
          <p:cNvSpPr txBox="1"/>
          <p:nvPr/>
        </p:nvSpPr>
        <p:spPr>
          <a:xfrm>
            <a:off x="457200" y="6019800"/>
            <a:ext cx="6172200" cy="369332"/>
          </a:xfrm>
          <a:prstGeom prst="rect">
            <a:avLst/>
          </a:prstGeom>
          <a:noFill/>
        </p:spPr>
        <p:txBody>
          <a:bodyPr wrap="square" rtlCol="0">
            <a:spAutoFit/>
          </a:bodyPr>
          <a:lstStyle/>
          <a:p>
            <a:r>
              <a:rPr lang="en-US" dirty="0" smtClean="0"/>
              <a:t>Source: National Conference of State Legislatures</a:t>
            </a:r>
            <a:endParaRPr lang="en-US" dirty="0"/>
          </a:p>
        </p:txBody>
      </p:sp>
    </p:spTree>
    <p:extLst>
      <p:ext uri="{BB962C8B-B14F-4D97-AF65-F5344CB8AC3E}">
        <p14:creationId xmlns:p14="http://schemas.microsoft.com/office/powerpoint/2010/main" val="27687775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3298"/>
            <a:ext cx="8229600" cy="715962"/>
          </a:xfrm>
        </p:spPr>
        <p:txBody>
          <a:bodyPr>
            <a:normAutofit/>
          </a:bodyPr>
          <a:lstStyle/>
          <a:p>
            <a:r>
              <a:rPr lang="en-US" dirty="0">
                <a:solidFill>
                  <a:schemeClr val="accent1"/>
                </a:solidFill>
              </a:rPr>
              <a:t>Welcome!</a:t>
            </a:r>
          </a:p>
        </p:txBody>
      </p:sp>
      <p:sp>
        <p:nvSpPr>
          <p:cNvPr id="4" name="Content Placeholder 3"/>
          <p:cNvSpPr>
            <a:spLocks noGrp="1"/>
          </p:cNvSpPr>
          <p:nvPr>
            <p:ph idx="1"/>
          </p:nvPr>
        </p:nvSpPr>
        <p:spPr>
          <a:xfrm>
            <a:off x="533400" y="2743200"/>
            <a:ext cx="8229600" cy="2697163"/>
          </a:xfrm>
        </p:spPr>
        <p:txBody>
          <a:bodyPr/>
          <a:lstStyle/>
          <a:p>
            <a:pPr>
              <a:buNone/>
            </a:pPr>
            <a:r>
              <a:rPr lang="en-US" dirty="0"/>
              <a:t>Just a few technical notes before we begin…</a:t>
            </a:r>
          </a:p>
        </p:txBody>
      </p:sp>
      <p:sp>
        <p:nvSpPr>
          <p:cNvPr id="5" name="TextBox 4"/>
          <p:cNvSpPr txBox="1"/>
          <p:nvPr/>
        </p:nvSpPr>
        <p:spPr>
          <a:xfrm>
            <a:off x="457200" y="1346063"/>
            <a:ext cx="8229600" cy="369332"/>
          </a:xfrm>
          <a:prstGeom prst="rect">
            <a:avLst/>
          </a:prstGeom>
          <a:noFill/>
        </p:spPr>
        <p:txBody>
          <a:bodyPr wrap="square" rtlCol="0">
            <a:spAutoFit/>
          </a:bodyPr>
          <a:lstStyle/>
          <a:p>
            <a:pPr algn="ctr"/>
            <a:r>
              <a:rPr lang="en-US" dirty="0"/>
              <a:t>PLEASE MINIMIZE ALL OTHER APPLICATIONS AT THIS TIME</a:t>
            </a:r>
          </a:p>
        </p:txBody>
      </p:sp>
    </p:spTree>
    <p:extLst>
      <p:ext uri="{BB962C8B-B14F-4D97-AF65-F5344CB8AC3E}">
        <p14:creationId xmlns:p14="http://schemas.microsoft.com/office/powerpoint/2010/main" val="587353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fontScale="90000"/>
          </a:bodyPr>
          <a:lstStyle/>
          <a:p>
            <a:r>
              <a:rPr lang="en-US" b="1" dirty="0">
                <a:solidFill>
                  <a:schemeClr val="accent1"/>
                </a:solidFill>
              </a:rPr>
              <a:t>Immigration: </a:t>
            </a:r>
            <a:br>
              <a:rPr lang="en-US" b="1" dirty="0">
                <a:solidFill>
                  <a:schemeClr val="accent1"/>
                </a:solidFill>
              </a:rPr>
            </a:br>
            <a:r>
              <a:rPr lang="en-US" b="1" dirty="0">
                <a:solidFill>
                  <a:schemeClr val="accent1"/>
                </a:solidFill>
              </a:rPr>
              <a:t>Undocumented students, DACA</a:t>
            </a:r>
          </a:p>
        </p:txBody>
      </p:sp>
      <p:sp>
        <p:nvSpPr>
          <p:cNvPr id="3" name="Content Placeholder 2"/>
          <p:cNvSpPr>
            <a:spLocks noGrp="1"/>
          </p:cNvSpPr>
          <p:nvPr>
            <p:ph idx="1"/>
          </p:nvPr>
        </p:nvSpPr>
        <p:spPr/>
        <p:txBody>
          <a:bodyPr>
            <a:normAutofit fontScale="92500" lnSpcReduction="10000"/>
          </a:bodyPr>
          <a:lstStyle/>
          <a:p>
            <a:r>
              <a:rPr lang="en-US" dirty="0" smtClean="0"/>
              <a:t>Deferred Action for Childhood Arrivals (DACA) enacted 7/15/12 by Obama DHS</a:t>
            </a:r>
          </a:p>
          <a:p>
            <a:pPr lvl="1"/>
            <a:r>
              <a:rPr lang="en-US" dirty="0" smtClean="0"/>
              <a:t>Allowed undocumented immigrants to register for work permits, go to college</a:t>
            </a:r>
          </a:p>
          <a:p>
            <a:pPr lvl="1"/>
            <a:r>
              <a:rPr lang="en-US" dirty="0" smtClean="0"/>
              <a:t>Did not provide path to citizenship or legal status</a:t>
            </a:r>
            <a:endParaRPr lang="en-US" dirty="0"/>
          </a:p>
          <a:p>
            <a:r>
              <a:rPr lang="en-US" dirty="0" smtClean="0"/>
              <a:t>DACA rescinded 9/5/17 by Trump DHS</a:t>
            </a:r>
          </a:p>
          <a:p>
            <a:pPr lvl="1"/>
            <a:r>
              <a:rPr lang="en-US" dirty="0" smtClean="0"/>
              <a:t>DACA set to expire with a 6-month delay</a:t>
            </a:r>
          </a:p>
          <a:p>
            <a:pPr lvl="1"/>
            <a:r>
              <a:rPr lang="en-US" dirty="0" smtClean="0"/>
              <a:t>Reliance on Congress to keep the program alive</a:t>
            </a:r>
          </a:p>
        </p:txBody>
      </p:sp>
    </p:spTree>
    <p:extLst>
      <p:ext uri="{BB962C8B-B14F-4D97-AF65-F5344CB8AC3E}">
        <p14:creationId xmlns:p14="http://schemas.microsoft.com/office/powerpoint/2010/main" val="15294007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1"/>
                </a:solidFill>
              </a:rPr>
              <a:t>Advocacy Options</a:t>
            </a:r>
            <a:endParaRPr lang="en-US" dirty="0"/>
          </a:p>
        </p:txBody>
      </p:sp>
      <p:sp>
        <p:nvSpPr>
          <p:cNvPr id="3" name="Content Placeholder 2"/>
          <p:cNvSpPr>
            <a:spLocks noGrp="1"/>
          </p:cNvSpPr>
          <p:nvPr>
            <p:ph idx="1"/>
          </p:nvPr>
        </p:nvSpPr>
        <p:spPr>
          <a:xfrm>
            <a:off x="457200" y="1676400"/>
            <a:ext cx="8229600" cy="4353608"/>
          </a:xfrm>
        </p:spPr>
        <p:txBody>
          <a:bodyPr>
            <a:normAutofit lnSpcReduction="10000"/>
          </a:bodyPr>
          <a:lstStyle/>
          <a:p>
            <a:r>
              <a:rPr lang="en-US" dirty="0" smtClean="0"/>
              <a:t>Institutional advocacy</a:t>
            </a:r>
          </a:p>
          <a:p>
            <a:pPr lvl="1"/>
            <a:r>
              <a:rPr lang="en-US" dirty="0" smtClean="0"/>
              <a:t>Encourage sign on to ACE institutional sign on letter during ACE Theme Week (10/16-20)</a:t>
            </a:r>
          </a:p>
          <a:p>
            <a:pPr lvl="1"/>
            <a:r>
              <a:rPr lang="en-US" dirty="0" smtClean="0"/>
              <a:t>Reaching out through campus Government Affairs directly to policymakers</a:t>
            </a:r>
          </a:p>
          <a:p>
            <a:pPr lvl="1"/>
            <a:r>
              <a:rPr lang="en-US" dirty="0" smtClean="0"/>
              <a:t>Intentional review of policies w/ focus on barriers for undocumented individuals</a:t>
            </a:r>
          </a:p>
          <a:p>
            <a:pPr lvl="2"/>
            <a:r>
              <a:rPr lang="en-US" dirty="0" smtClean="0"/>
              <a:t>Requirements for driver’s license or SSN?</a:t>
            </a:r>
          </a:p>
          <a:p>
            <a:pPr lvl="2"/>
            <a:r>
              <a:rPr lang="en-US" dirty="0" smtClean="0"/>
              <a:t>Scholarship opportunities</a:t>
            </a:r>
          </a:p>
        </p:txBody>
      </p:sp>
    </p:spTree>
    <p:extLst>
      <p:ext uri="{BB962C8B-B14F-4D97-AF65-F5344CB8AC3E}">
        <p14:creationId xmlns:p14="http://schemas.microsoft.com/office/powerpoint/2010/main" val="1079426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1"/>
                </a:solidFill>
              </a:rPr>
              <a:t>Advocacy Options</a:t>
            </a:r>
            <a:endParaRPr lang="en-US" dirty="0"/>
          </a:p>
        </p:txBody>
      </p:sp>
      <p:sp>
        <p:nvSpPr>
          <p:cNvPr id="3" name="Content Placeholder 2"/>
          <p:cNvSpPr>
            <a:spLocks noGrp="1"/>
          </p:cNvSpPr>
          <p:nvPr>
            <p:ph idx="1"/>
          </p:nvPr>
        </p:nvSpPr>
        <p:spPr>
          <a:xfrm>
            <a:off x="457200" y="1981200"/>
            <a:ext cx="8229600" cy="4048808"/>
          </a:xfrm>
        </p:spPr>
        <p:txBody>
          <a:bodyPr>
            <a:noAutofit/>
          </a:bodyPr>
          <a:lstStyle/>
          <a:p>
            <a:r>
              <a:rPr lang="en-US" dirty="0" smtClean="0"/>
              <a:t>Institutional advocacy</a:t>
            </a:r>
          </a:p>
          <a:p>
            <a:pPr lvl="1"/>
            <a:r>
              <a:rPr lang="en-US" dirty="0" smtClean="0"/>
              <a:t>Clear </a:t>
            </a:r>
            <a:r>
              <a:rPr lang="en-US" dirty="0"/>
              <a:t>communications </a:t>
            </a:r>
            <a:r>
              <a:rPr lang="en-US" dirty="0" smtClean="0"/>
              <a:t>on policy &amp; practices</a:t>
            </a:r>
          </a:p>
          <a:p>
            <a:pPr lvl="2"/>
            <a:r>
              <a:rPr lang="en-US" dirty="0" smtClean="0"/>
              <a:t>Campuses </a:t>
            </a:r>
            <a:r>
              <a:rPr lang="en-US" dirty="0"/>
              <a:t>can protect undocumented individuals w/o declaring “sanctuary”</a:t>
            </a:r>
          </a:p>
          <a:p>
            <a:pPr lvl="2"/>
            <a:r>
              <a:rPr lang="en-US" dirty="0"/>
              <a:t>Campuses considered “sensitive locations” by ICE</a:t>
            </a:r>
          </a:p>
          <a:p>
            <a:pPr lvl="2"/>
            <a:r>
              <a:rPr lang="en-US" dirty="0"/>
              <a:t>Local/campus police </a:t>
            </a:r>
            <a:r>
              <a:rPr lang="en-US" b="1" dirty="0"/>
              <a:t>not</a:t>
            </a:r>
            <a:r>
              <a:rPr lang="en-US" dirty="0"/>
              <a:t> required to assist ICE/DHS </a:t>
            </a:r>
            <a:r>
              <a:rPr lang="en-US" sz="1400" dirty="0"/>
              <a:t>(except </a:t>
            </a:r>
            <a:r>
              <a:rPr lang="en-US" sz="1400" dirty="0" smtClean="0"/>
              <a:t>where prohibited by </a:t>
            </a:r>
            <a:r>
              <a:rPr lang="en-US" sz="1400" dirty="0"/>
              <a:t>state law </a:t>
            </a:r>
            <a:r>
              <a:rPr lang="en-US" sz="1400" dirty="0" smtClean="0"/>
              <a:t>, e.g., Texas </a:t>
            </a:r>
            <a:r>
              <a:rPr lang="en-US" sz="1400" dirty="0"/>
              <a:t>SB </a:t>
            </a:r>
            <a:r>
              <a:rPr lang="en-US" sz="1400" dirty="0" smtClean="0"/>
              <a:t>4)</a:t>
            </a:r>
          </a:p>
        </p:txBody>
      </p:sp>
    </p:spTree>
    <p:extLst>
      <p:ext uri="{BB962C8B-B14F-4D97-AF65-F5344CB8AC3E}">
        <p14:creationId xmlns:p14="http://schemas.microsoft.com/office/powerpoint/2010/main" val="2037303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1"/>
                </a:solidFill>
              </a:rPr>
              <a:t>Advocacy Options</a:t>
            </a:r>
            <a:endParaRPr lang="en-US" dirty="0"/>
          </a:p>
        </p:txBody>
      </p:sp>
      <p:sp>
        <p:nvSpPr>
          <p:cNvPr id="3" name="Content Placeholder 2"/>
          <p:cNvSpPr>
            <a:spLocks noGrp="1"/>
          </p:cNvSpPr>
          <p:nvPr>
            <p:ph idx="1"/>
          </p:nvPr>
        </p:nvSpPr>
        <p:spPr>
          <a:xfrm>
            <a:off x="457200" y="2057400"/>
            <a:ext cx="8229600" cy="3972607"/>
          </a:xfrm>
        </p:spPr>
        <p:txBody>
          <a:bodyPr>
            <a:normAutofit/>
          </a:bodyPr>
          <a:lstStyle/>
          <a:p>
            <a:r>
              <a:rPr lang="en-US" dirty="0" smtClean="0"/>
              <a:t>Institutional advocacy</a:t>
            </a:r>
          </a:p>
          <a:p>
            <a:pPr lvl="1"/>
            <a:r>
              <a:rPr lang="en-US" sz="2600" dirty="0" smtClean="0"/>
              <a:t>Data </a:t>
            </a:r>
            <a:r>
              <a:rPr lang="en-US" sz="2600" dirty="0"/>
              <a:t>do not have to just be shared</a:t>
            </a:r>
          </a:p>
          <a:p>
            <a:pPr lvl="2"/>
            <a:r>
              <a:rPr lang="en-US" dirty="0"/>
              <a:t>FERPA laws: disclosure of student personally identifiable information (PII) to “comply with a judicial order or lawfully issued subpoena” (ICE detainers are not judicial orders)</a:t>
            </a:r>
          </a:p>
          <a:p>
            <a:pPr lvl="2"/>
            <a:endParaRPr lang="en-US" sz="1400" dirty="0"/>
          </a:p>
          <a:p>
            <a:pPr lvl="2"/>
            <a:endParaRPr lang="en-US" dirty="0"/>
          </a:p>
        </p:txBody>
      </p:sp>
    </p:spTree>
    <p:extLst>
      <p:ext uri="{BB962C8B-B14F-4D97-AF65-F5344CB8AC3E}">
        <p14:creationId xmlns:p14="http://schemas.microsoft.com/office/powerpoint/2010/main" val="3462085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1"/>
                </a:solidFill>
              </a:rPr>
              <a:t>Advocacy Options</a:t>
            </a:r>
            <a:endParaRPr lang="en-US" dirty="0"/>
          </a:p>
        </p:txBody>
      </p:sp>
      <p:sp>
        <p:nvSpPr>
          <p:cNvPr id="3" name="Content Placeholder 2"/>
          <p:cNvSpPr>
            <a:spLocks noGrp="1"/>
          </p:cNvSpPr>
          <p:nvPr>
            <p:ph idx="1"/>
          </p:nvPr>
        </p:nvSpPr>
        <p:spPr>
          <a:xfrm>
            <a:off x="457200" y="1676400"/>
            <a:ext cx="8229600" cy="4648200"/>
          </a:xfrm>
        </p:spPr>
        <p:txBody>
          <a:bodyPr>
            <a:normAutofit fontScale="92500"/>
          </a:bodyPr>
          <a:lstStyle/>
          <a:p>
            <a:r>
              <a:rPr lang="en-US" dirty="0" smtClean="0"/>
              <a:t>Faculty &amp; staff advocacy on campus</a:t>
            </a:r>
          </a:p>
          <a:p>
            <a:pPr lvl="1"/>
            <a:r>
              <a:rPr lang="en-US" dirty="0"/>
              <a:t>Provide services to students, staff, &amp; faculty</a:t>
            </a:r>
          </a:p>
          <a:p>
            <a:pPr lvl="2"/>
            <a:r>
              <a:rPr lang="en-US" dirty="0"/>
              <a:t>Referrals to free legal clinics</a:t>
            </a:r>
          </a:p>
          <a:p>
            <a:pPr lvl="2"/>
            <a:r>
              <a:rPr lang="en-US" dirty="0" smtClean="0"/>
              <a:t>Partner </a:t>
            </a:r>
            <a:r>
              <a:rPr lang="en-US" dirty="0"/>
              <a:t>with community </a:t>
            </a:r>
            <a:r>
              <a:rPr lang="en-US" dirty="0" smtClean="0"/>
              <a:t>agencies, e.g., United We Dream</a:t>
            </a:r>
            <a:endParaRPr lang="en-US" dirty="0"/>
          </a:p>
          <a:p>
            <a:pPr lvl="1"/>
            <a:r>
              <a:rPr lang="en-US" dirty="0"/>
              <a:t>Tell the stories of DACA recipients to public, policy makers</a:t>
            </a:r>
          </a:p>
          <a:p>
            <a:pPr lvl="2"/>
            <a:r>
              <a:rPr lang="en-US" dirty="0"/>
              <a:t>Beware of “the good immigrant” narrative – undocumented immigrants deserve human </a:t>
            </a:r>
            <a:r>
              <a:rPr lang="en-US" dirty="0" smtClean="0"/>
              <a:t>rights</a:t>
            </a:r>
          </a:p>
          <a:p>
            <a:pPr lvl="1"/>
            <a:r>
              <a:rPr lang="en-US" dirty="0" smtClean="0"/>
              <a:t>Join NASPA Undocumented </a:t>
            </a:r>
            <a:r>
              <a:rPr lang="en-US" dirty="0"/>
              <a:t>Immigrants and Allies KC</a:t>
            </a:r>
            <a:endParaRPr lang="en-US" dirty="0" smtClean="0"/>
          </a:p>
        </p:txBody>
      </p:sp>
    </p:spTree>
    <p:extLst>
      <p:ext uri="{BB962C8B-B14F-4D97-AF65-F5344CB8AC3E}">
        <p14:creationId xmlns:p14="http://schemas.microsoft.com/office/powerpoint/2010/main" val="2904981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1"/>
                </a:solidFill>
              </a:rPr>
              <a:t>Advocacy Options</a:t>
            </a:r>
            <a:endParaRPr lang="en-US" dirty="0"/>
          </a:p>
        </p:txBody>
      </p:sp>
      <p:sp>
        <p:nvSpPr>
          <p:cNvPr id="3" name="Content Placeholder 2"/>
          <p:cNvSpPr>
            <a:spLocks noGrp="1"/>
          </p:cNvSpPr>
          <p:nvPr>
            <p:ph idx="1"/>
          </p:nvPr>
        </p:nvSpPr>
        <p:spPr>
          <a:xfrm>
            <a:off x="457200" y="1867438"/>
            <a:ext cx="8229600" cy="4353608"/>
          </a:xfrm>
        </p:spPr>
        <p:txBody>
          <a:bodyPr>
            <a:normAutofit/>
          </a:bodyPr>
          <a:lstStyle/>
          <a:p>
            <a:r>
              <a:rPr lang="en-US" dirty="0" smtClean="0"/>
              <a:t>Personal advocacy drawing on your professional expertise</a:t>
            </a:r>
          </a:p>
          <a:p>
            <a:pPr lvl="1"/>
            <a:r>
              <a:rPr lang="en-US" dirty="0" smtClean="0"/>
              <a:t>ACE Theme Week website will have links to contact your Congressional delegation</a:t>
            </a:r>
          </a:p>
          <a:p>
            <a:pPr lvl="1"/>
            <a:r>
              <a:rPr lang="en-US" dirty="0" smtClean="0"/>
              <a:t>Use personal social media to educate friends &amp; family, share information, encourage outreach</a:t>
            </a:r>
          </a:p>
          <a:p>
            <a:pPr lvl="1"/>
            <a:r>
              <a:rPr lang="en-US" dirty="0" smtClean="0"/>
              <a:t>Take care not to “out” someone unintentionally – get permission!</a:t>
            </a:r>
          </a:p>
          <a:p>
            <a:pPr lvl="1"/>
            <a:endParaRPr lang="en-US" dirty="0" smtClean="0"/>
          </a:p>
          <a:p>
            <a:pPr lvl="1"/>
            <a:endParaRPr lang="en-US" dirty="0" smtClean="0"/>
          </a:p>
        </p:txBody>
      </p:sp>
    </p:spTree>
    <p:extLst>
      <p:ext uri="{BB962C8B-B14F-4D97-AF65-F5344CB8AC3E}">
        <p14:creationId xmlns:p14="http://schemas.microsoft.com/office/powerpoint/2010/main" val="2031173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1"/>
                </a:solidFill>
              </a:rPr>
              <a:t>Advocacy Options</a:t>
            </a:r>
            <a:endParaRPr lang="en-US" dirty="0"/>
          </a:p>
        </p:txBody>
      </p:sp>
      <p:sp>
        <p:nvSpPr>
          <p:cNvPr id="3" name="Content Placeholder 2"/>
          <p:cNvSpPr>
            <a:spLocks noGrp="1"/>
          </p:cNvSpPr>
          <p:nvPr>
            <p:ph idx="1"/>
          </p:nvPr>
        </p:nvSpPr>
        <p:spPr>
          <a:xfrm>
            <a:off x="457200" y="1884064"/>
            <a:ext cx="8229600" cy="4353608"/>
          </a:xfrm>
        </p:spPr>
        <p:txBody>
          <a:bodyPr>
            <a:normAutofit lnSpcReduction="10000"/>
          </a:bodyPr>
          <a:lstStyle/>
          <a:p>
            <a:r>
              <a:rPr lang="en-US" dirty="0" smtClean="0"/>
              <a:t>Supporting student advocacy</a:t>
            </a:r>
          </a:p>
          <a:p>
            <a:pPr lvl="1"/>
            <a:r>
              <a:rPr lang="en-US" dirty="0" smtClean="0"/>
              <a:t>Invite associations </a:t>
            </a:r>
            <a:r>
              <a:rPr lang="en-US" dirty="0"/>
              <a:t>and </a:t>
            </a:r>
            <a:r>
              <a:rPr lang="en-US" dirty="0" smtClean="0"/>
              <a:t>organizations to come to campus</a:t>
            </a:r>
          </a:p>
          <a:p>
            <a:pPr lvl="2"/>
            <a:r>
              <a:rPr lang="en-US" dirty="0" smtClean="0"/>
              <a:t>United </a:t>
            </a:r>
            <a:r>
              <a:rPr lang="en-US" dirty="0"/>
              <a:t>We Dream (</a:t>
            </a:r>
            <a:r>
              <a:rPr lang="en-US" dirty="0">
                <a:hlinkClick r:id="rId3"/>
              </a:rPr>
              <a:t>https://unitedwedream.org</a:t>
            </a:r>
            <a:r>
              <a:rPr lang="en-US" dirty="0" smtClean="0">
                <a:hlinkClick r:id="rId3"/>
              </a:rPr>
              <a:t>/</a:t>
            </a:r>
            <a:r>
              <a:rPr lang="en-US" dirty="0" smtClean="0"/>
              <a:t>) </a:t>
            </a:r>
          </a:p>
          <a:p>
            <a:pPr lvl="2"/>
            <a:r>
              <a:rPr lang="en-US" dirty="0" smtClean="0"/>
              <a:t>Southern Poverty Law Center On </a:t>
            </a:r>
            <a:r>
              <a:rPr lang="en-US" dirty="0"/>
              <a:t>Campus (</a:t>
            </a:r>
            <a:r>
              <a:rPr lang="en-US" dirty="0">
                <a:hlinkClick r:id="rId4"/>
              </a:rPr>
              <a:t>http://www.splconcampus.org</a:t>
            </a:r>
            <a:r>
              <a:rPr lang="en-US" dirty="0" smtClean="0">
                <a:hlinkClick r:id="rId4"/>
              </a:rPr>
              <a:t>/</a:t>
            </a:r>
            <a:r>
              <a:rPr lang="en-US" dirty="0" smtClean="0"/>
              <a:t>)</a:t>
            </a:r>
          </a:p>
          <a:p>
            <a:pPr lvl="1"/>
            <a:r>
              <a:rPr lang="en-US" dirty="0" smtClean="0"/>
              <a:t>Remind students that undocumented immigrants are especially vulnerable right now – take care not to cause unintentional harm</a:t>
            </a:r>
            <a:endParaRPr lang="en-US" dirty="0"/>
          </a:p>
        </p:txBody>
      </p:sp>
    </p:spTree>
    <p:extLst>
      <p:ext uri="{BB962C8B-B14F-4D97-AF65-F5344CB8AC3E}">
        <p14:creationId xmlns:p14="http://schemas.microsoft.com/office/powerpoint/2010/main" val="808042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5496"/>
            <a:ext cx="8991600" cy="1099473"/>
          </a:xfrm>
        </p:spPr>
        <p:txBody>
          <a:bodyPr vert="horz" lIns="91440" tIns="45720" rIns="91440" bIns="45720" rtlCol="0" anchor="ctr">
            <a:normAutofit fontScale="90000"/>
          </a:bodyPr>
          <a:lstStyle/>
          <a:p>
            <a:r>
              <a:rPr lang="en-US" b="1" dirty="0" smtClean="0">
                <a:solidFill>
                  <a:schemeClr val="accent1"/>
                </a:solidFill>
              </a:rPr>
              <a:t>Trans Student Protections: Federal </a:t>
            </a:r>
            <a:br>
              <a:rPr lang="en-US" b="1" dirty="0" smtClean="0">
                <a:solidFill>
                  <a:schemeClr val="accent1"/>
                </a:solidFill>
              </a:rPr>
            </a:br>
            <a:r>
              <a:rPr lang="en-US" b="1" dirty="0" smtClean="0">
                <a:solidFill>
                  <a:schemeClr val="accent1"/>
                </a:solidFill>
              </a:rPr>
              <a:t>Executive and Judicial Actions</a:t>
            </a:r>
            <a:endParaRPr lang="en-US" b="1" dirty="0">
              <a:solidFill>
                <a:schemeClr val="accent1"/>
              </a:solidFill>
            </a:endParaRPr>
          </a:p>
        </p:txBody>
      </p:sp>
      <p:sp>
        <p:nvSpPr>
          <p:cNvPr id="3" name="Content Placeholder 2"/>
          <p:cNvSpPr>
            <a:spLocks noGrp="1"/>
          </p:cNvSpPr>
          <p:nvPr>
            <p:ph idx="1"/>
          </p:nvPr>
        </p:nvSpPr>
        <p:spPr>
          <a:xfrm>
            <a:off x="457200" y="1854969"/>
            <a:ext cx="8229600" cy="4353608"/>
          </a:xfrm>
        </p:spPr>
        <p:txBody>
          <a:bodyPr>
            <a:normAutofit fontScale="92500" lnSpcReduction="10000"/>
          </a:bodyPr>
          <a:lstStyle/>
          <a:p>
            <a:r>
              <a:rPr lang="en-US" dirty="0" smtClean="0"/>
              <a:t>ED &amp; Justice DCL rescinding Obama ED guidance for trans students</a:t>
            </a:r>
          </a:p>
          <a:p>
            <a:pPr lvl="1"/>
            <a:r>
              <a:rPr lang="en-US" dirty="0"/>
              <a:t>March 2017: </a:t>
            </a:r>
            <a:r>
              <a:rPr lang="en-US" dirty="0" smtClean="0"/>
              <a:t>Gloucester County School Board v. GG Case </a:t>
            </a:r>
            <a:r>
              <a:rPr lang="en-US" dirty="0"/>
              <a:t>referred back to 4th Circuit Appeals Court </a:t>
            </a:r>
            <a:endParaRPr lang="en-US" dirty="0" smtClean="0"/>
          </a:p>
          <a:p>
            <a:pPr lvl="1"/>
            <a:r>
              <a:rPr lang="en-US" dirty="0" smtClean="0"/>
              <a:t>May </a:t>
            </a:r>
            <a:r>
              <a:rPr lang="en-US" dirty="0"/>
              <a:t>2017: 7th Circuit Appeals Court Decision upholds Title IX prohibitions against sex </a:t>
            </a:r>
            <a:r>
              <a:rPr lang="en-US" dirty="0" smtClean="0"/>
              <a:t>discrimination in Whitaker v. Kenosha Unified School District</a:t>
            </a:r>
          </a:p>
          <a:p>
            <a:pPr lvl="1"/>
            <a:r>
              <a:rPr lang="en-US" dirty="0"/>
              <a:t>June 2017: OCR changes procedure on complaints regarding trans </a:t>
            </a:r>
            <a:r>
              <a:rPr lang="en-US" dirty="0" smtClean="0"/>
              <a:t>students</a:t>
            </a:r>
            <a:endParaRPr lang="en-US" dirty="0"/>
          </a:p>
        </p:txBody>
      </p:sp>
    </p:spTree>
    <p:extLst>
      <p:ext uri="{BB962C8B-B14F-4D97-AF65-F5344CB8AC3E}">
        <p14:creationId xmlns:p14="http://schemas.microsoft.com/office/powerpoint/2010/main" val="10131064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55496"/>
            <a:ext cx="8991600" cy="1099473"/>
          </a:xfrm>
        </p:spPr>
        <p:txBody>
          <a:bodyPr vert="horz" lIns="91440" tIns="45720" rIns="91440" bIns="45720" rtlCol="0" anchor="ctr">
            <a:normAutofit fontScale="90000"/>
          </a:bodyPr>
          <a:lstStyle/>
          <a:p>
            <a:r>
              <a:rPr lang="en-US" b="1" dirty="0">
                <a:solidFill>
                  <a:schemeClr val="accent1"/>
                </a:solidFill>
              </a:rPr>
              <a:t>Title IX: </a:t>
            </a:r>
            <a:r>
              <a:rPr lang="en-US" b="1" dirty="0" smtClean="0">
                <a:solidFill>
                  <a:schemeClr val="accent1"/>
                </a:solidFill>
              </a:rPr>
              <a:t>Trans Protections </a:t>
            </a:r>
            <a:br>
              <a:rPr lang="en-US" b="1" dirty="0" smtClean="0">
                <a:solidFill>
                  <a:schemeClr val="accent1"/>
                </a:solidFill>
              </a:rPr>
            </a:br>
            <a:r>
              <a:rPr lang="en-US" b="1" dirty="0" smtClean="0">
                <a:solidFill>
                  <a:schemeClr val="accent1"/>
                </a:solidFill>
              </a:rPr>
              <a:t>Executive and Judicial Actions</a:t>
            </a:r>
            <a:endParaRPr lang="en-US" b="1" dirty="0">
              <a:solidFill>
                <a:schemeClr val="accent1"/>
              </a:solidFill>
            </a:endParaRPr>
          </a:p>
        </p:txBody>
      </p:sp>
      <p:sp>
        <p:nvSpPr>
          <p:cNvPr id="3" name="Content Placeholder 2"/>
          <p:cNvSpPr>
            <a:spLocks noGrp="1"/>
          </p:cNvSpPr>
          <p:nvPr>
            <p:ph idx="1"/>
          </p:nvPr>
        </p:nvSpPr>
        <p:spPr>
          <a:xfrm>
            <a:off x="457200" y="1854969"/>
            <a:ext cx="8229600" cy="4353608"/>
          </a:xfrm>
        </p:spPr>
        <p:txBody>
          <a:bodyPr>
            <a:normAutofit fontScale="85000" lnSpcReduction="10000"/>
          </a:bodyPr>
          <a:lstStyle/>
          <a:p>
            <a:r>
              <a:rPr lang="en-US" sz="3200" dirty="0" smtClean="0"/>
              <a:t>August 2017: Trans </a:t>
            </a:r>
            <a:r>
              <a:rPr lang="en-US" sz="3200" dirty="0"/>
              <a:t>individuals barred from military </a:t>
            </a:r>
            <a:r>
              <a:rPr lang="en-US" sz="3200" dirty="0" smtClean="0"/>
              <a:t>service</a:t>
            </a:r>
          </a:p>
          <a:p>
            <a:pPr lvl="1"/>
            <a:r>
              <a:rPr lang="en-US" dirty="0" smtClean="0"/>
              <a:t>National Center for Lesbian Rights (NCLR), GLBTQ Legal Advocates &amp; Defenders (GLAD) filed suit</a:t>
            </a:r>
          </a:p>
          <a:p>
            <a:pPr lvl="1"/>
            <a:r>
              <a:rPr lang="en-US" dirty="0" smtClean="0"/>
              <a:t>October 2017: AG Sessions moved to dismiss NCLR/GLAD lawsuit</a:t>
            </a:r>
            <a:endParaRPr lang="en-US" dirty="0"/>
          </a:p>
          <a:p>
            <a:r>
              <a:rPr lang="en-US" sz="3100" dirty="0" smtClean="0"/>
              <a:t>Obama DOJ (2014) &amp; federal courts extend </a:t>
            </a:r>
            <a:r>
              <a:rPr lang="en-US" sz="3100" dirty="0"/>
              <a:t>Title VII anti-discrimination laws in employment </a:t>
            </a:r>
            <a:r>
              <a:rPr lang="en-US" sz="3100" dirty="0" smtClean="0"/>
              <a:t>to </a:t>
            </a:r>
            <a:r>
              <a:rPr lang="en-US" sz="3100" dirty="0"/>
              <a:t>sexual orientation and gender </a:t>
            </a:r>
            <a:r>
              <a:rPr lang="en-US" sz="3100" dirty="0" smtClean="0"/>
              <a:t>identity</a:t>
            </a:r>
          </a:p>
          <a:p>
            <a:pPr lvl="1"/>
            <a:r>
              <a:rPr lang="en-US" sz="2900" dirty="0" smtClean="0"/>
              <a:t>October 2017: AG Sessions memo reverses stance; overturned 2014 Obama guidance</a:t>
            </a:r>
            <a:endParaRPr lang="en-US" sz="2900" dirty="0"/>
          </a:p>
          <a:p>
            <a:endParaRPr lang="en-US" dirty="0"/>
          </a:p>
        </p:txBody>
      </p:sp>
    </p:spTree>
    <p:extLst>
      <p:ext uri="{BB962C8B-B14F-4D97-AF65-F5344CB8AC3E}">
        <p14:creationId xmlns:p14="http://schemas.microsoft.com/office/powerpoint/2010/main" val="29415551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966016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31703"/>
            <a:ext cx="8229600" cy="715962"/>
          </a:xfrm>
        </p:spPr>
        <p:txBody>
          <a:bodyPr>
            <a:normAutofit/>
          </a:bodyPr>
          <a:lstStyle/>
          <a:p>
            <a:r>
              <a:rPr lang="en-US" dirty="0">
                <a:solidFill>
                  <a:schemeClr val="accent1"/>
                </a:solidFill>
              </a:rPr>
              <a:t>Welcome!</a:t>
            </a:r>
          </a:p>
        </p:txBody>
      </p:sp>
      <p:sp>
        <p:nvSpPr>
          <p:cNvPr id="4" name="Content Placeholder 3"/>
          <p:cNvSpPr>
            <a:spLocks noGrp="1"/>
          </p:cNvSpPr>
          <p:nvPr>
            <p:ph idx="1"/>
          </p:nvPr>
        </p:nvSpPr>
        <p:spPr>
          <a:xfrm>
            <a:off x="457200" y="1716931"/>
            <a:ext cx="8229600" cy="3312270"/>
          </a:xfrm>
        </p:spPr>
        <p:txBody>
          <a:bodyPr/>
          <a:lstStyle/>
          <a:p>
            <a:pPr marL="0" indent="0" algn="ctr">
              <a:buNone/>
            </a:pPr>
            <a:r>
              <a:rPr lang="en-US" dirty="0"/>
              <a:t>Audio controls   </a:t>
            </a:r>
          </a:p>
        </p:txBody>
      </p:sp>
      <p:sp>
        <p:nvSpPr>
          <p:cNvPr id="5" name="TextBox 4"/>
          <p:cNvSpPr txBox="1"/>
          <p:nvPr/>
        </p:nvSpPr>
        <p:spPr>
          <a:xfrm>
            <a:off x="533400" y="1347599"/>
            <a:ext cx="8229600" cy="369332"/>
          </a:xfrm>
          <a:prstGeom prst="rect">
            <a:avLst/>
          </a:prstGeom>
          <a:noFill/>
        </p:spPr>
        <p:txBody>
          <a:bodyPr wrap="square" rtlCol="0">
            <a:spAutoFit/>
          </a:bodyPr>
          <a:lstStyle/>
          <a:p>
            <a:pPr algn="ctr"/>
            <a:r>
              <a:rPr lang="en-US" dirty="0"/>
              <a:t>PLEASE MINIMIZE ALL OTHER APPLICATIONS AT THIS TIME</a:t>
            </a:r>
          </a:p>
        </p:txBody>
      </p:sp>
      <p:sp>
        <p:nvSpPr>
          <p:cNvPr id="7" name="TextBox 6"/>
          <p:cNvSpPr txBox="1"/>
          <p:nvPr/>
        </p:nvSpPr>
        <p:spPr>
          <a:xfrm>
            <a:off x="571500" y="4677948"/>
            <a:ext cx="8001000" cy="1200329"/>
          </a:xfrm>
          <a:prstGeom prst="rect">
            <a:avLst/>
          </a:prstGeom>
          <a:noFill/>
        </p:spPr>
        <p:txBody>
          <a:bodyPr wrap="square" rtlCol="0">
            <a:spAutoFit/>
          </a:bodyPr>
          <a:lstStyle/>
          <a:p>
            <a:r>
              <a:rPr lang="en-US" sz="2400" dirty="0">
                <a:solidFill>
                  <a:srgbClr val="FF0000"/>
                </a:solidFill>
              </a:rPr>
              <a:t>If you cannot hear anyone talking right now, you are not connected to the audio.  Please make the correct selection on the audio panel and follow the instructions provided.</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723" b="-392"/>
          <a:stretch/>
        </p:blipFill>
        <p:spPr>
          <a:xfrm>
            <a:off x="1201335" y="2315748"/>
            <a:ext cx="2667000" cy="23622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2420" y="2315748"/>
            <a:ext cx="2648320" cy="2295845"/>
          </a:xfrm>
          <a:prstGeom prst="rect">
            <a:avLst/>
          </a:prstGeom>
        </p:spPr>
      </p:pic>
      <p:sp>
        <p:nvSpPr>
          <p:cNvPr id="6" name="Left Arrow 5"/>
          <p:cNvSpPr/>
          <p:nvPr/>
        </p:nvSpPr>
        <p:spPr>
          <a:xfrm>
            <a:off x="6441098" y="3208829"/>
            <a:ext cx="533400" cy="381000"/>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9" name="TextBox 8"/>
          <p:cNvSpPr txBox="1"/>
          <p:nvPr/>
        </p:nvSpPr>
        <p:spPr>
          <a:xfrm>
            <a:off x="7182949" y="2957567"/>
            <a:ext cx="1295400" cy="830997"/>
          </a:xfrm>
          <a:prstGeom prst="rect">
            <a:avLst/>
          </a:prstGeom>
          <a:noFill/>
        </p:spPr>
        <p:txBody>
          <a:bodyPr wrap="square" rtlCol="0">
            <a:spAutoFit/>
          </a:bodyPr>
          <a:lstStyle/>
          <a:p>
            <a:r>
              <a:rPr lang="en-US" sz="1200" dirty="0">
                <a:solidFill>
                  <a:srgbClr val="FF0000"/>
                </a:solidFill>
              </a:rPr>
              <a:t>Use the number shown on your GoToWebinar, not this one!</a:t>
            </a:r>
          </a:p>
        </p:txBody>
      </p:sp>
    </p:spTree>
    <p:extLst>
      <p:ext uri="{BB962C8B-B14F-4D97-AF65-F5344CB8AC3E}">
        <p14:creationId xmlns:p14="http://schemas.microsoft.com/office/powerpoint/2010/main" val="3149765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1"/>
                </a:solidFill>
              </a:rPr>
              <a:t>Advocacy Options</a:t>
            </a:r>
            <a:endParaRPr lang="en-US" dirty="0"/>
          </a:p>
        </p:txBody>
      </p:sp>
      <p:sp>
        <p:nvSpPr>
          <p:cNvPr id="3" name="Content Placeholder 2"/>
          <p:cNvSpPr>
            <a:spLocks noGrp="1"/>
          </p:cNvSpPr>
          <p:nvPr>
            <p:ph idx="1"/>
          </p:nvPr>
        </p:nvSpPr>
        <p:spPr>
          <a:xfrm>
            <a:off x="457200" y="1676400"/>
            <a:ext cx="8229600" cy="4353608"/>
          </a:xfrm>
        </p:spPr>
        <p:txBody>
          <a:bodyPr>
            <a:normAutofit fontScale="92500" lnSpcReduction="10000"/>
          </a:bodyPr>
          <a:lstStyle/>
          <a:p>
            <a:r>
              <a:rPr lang="en-US" dirty="0" smtClean="0"/>
              <a:t>Institutional advocacy</a:t>
            </a:r>
          </a:p>
          <a:p>
            <a:pPr lvl="1"/>
            <a:r>
              <a:rPr lang="en-US" dirty="0" smtClean="0"/>
              <a:t>Public non-discrimination statements in admissions, housing, hiring</a:t>
            </a:r>
          </a:p>
          <a:p>
            <a:pPr lvl="1"/>
            <a:r>
              <a:rPr lang="en-US" dirty="0" smtClean="0"/>
              <a:t>Reaching out through campus Government Affairs directly to ED OCR staff</a:t>
            </a:r>
          </a:p>
          <a:p>
            <a:pPr lvl="1"/>
            <a:r>
              <a:rPr lang="en-US" dirty="0" smtClean="0"/>
              <a:t>Intentional review of policies w/ focus on barriers for trans individuals</a:t>
            </a:r>
          </a:p>
          <a:p>
            <a:pPr lvl="2"/>
            <a:r>
              <a:rPr lang="en-US" dirty="0" smtClean="0"/>
              <a:t>Availability of gender-neutral facilities (restrooms, locker rooms) &amp; housing</a:t>
            </a:r>
          </a:p>
          <a:p>
            <a:pPr lvl="2"/>
            <a:r>
              <a:rPr lang="en-US" dirty="0" smtClean="0"/>
              <a:t>Do you ask for gender when you don’t need it?</a:t>
            </a:r>
          </a:p>
          <a:p>
            <a:pPr lvl="2"/>
            <a:r>
              <a:rPr lang="en-US" dirty="0" smtClean="0"/>
              <a:t>Policies around chosen names, pronouns</a:t>
            </a:r>
          </a:p>
          <a:p>
            <a:pPr lvl="2"/>
            <a:endParaRPr lang="en-US" dirty="0" smtClean="0"/>
          </a:p>
        </p:txBody>
      </p:sp>
    </p:spTree>
    <p:extLst>
      <p:ext uri="{BB962C8B-B14F-4D97-AF65-F5344CB8AC3E}">
        <p14:creationId xmlns:p14="http://schemas.microsoft.com/office/powerpoint/2010/main" val="1002527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1"/>
                </a:solidFill>
              </a:rPr>
              <a:t>Advocacy Options</a:t>
            </a:r>
            <a:endParaRPr lang="en-US" dirty="0"/>
          </a:p>
        </p:txBody>
      </p:sp>
      <p:sp>
        <p:nvSpPr>
          <p:cNvPr id="3" name="Content Placeholder 2"/>
          <p:cNvSpPr>
            <a:spLocks noGrp="1"/>
          </p:cNvSpPr>
          <p:nvPr>
            <p:ph idx="1"/>
          </p:nvPr>
        </p:nvSpPr>
        <p:spPr>
          <a:xfrm>
            <a:off x="457200" y="1676400"/>
            <a:ext cx="8229600" cy="4648200"/>
          </a:xfrm>
        </p:spPr>
        <p:txBody>
          <a:bodyPr>
            <a:normAutofit/>
          </a:bodyPr>
          <a:lstStyle/>
          <a:p>
            <a:r>
              <a:rPr lang="en-US" dirty="0" smtClean="0"/>
              <a:t>Faculty &amp; staff advocacy on campus</a:t>
            </a:r>
          </a:p>
          <a:p>
            <a:pPr lvl="1"/>
            <a:r>
              <a:rPr lang="en-US" dirty="0"/>
              <a:t>Provide services to students, staff, &amp; faculty</a:t>
            </a:r>
          </a:p>
          <a:p>
            <a:pPr lvl="2"/>
            <a:r>
              <a:rPr lang="en-US" dirty="0"/>
              <a:t>Referrals to free legal </a:t>
            </a:r>
            <a:r>
              <a:rPr lang="en-US" dirty="0" smtClean="0"/>
              <a:t>clinics, name change resources, e.g., Lambda Legal, Transgender Law Center</a:t>
            </a:r>
            <a:endParaRPr lang="en-US" dirty="0"/>
          </a:p>
          <a:p>
            <a:pPr lvl="1"/>
            <a:r>
              <a:rPr lang="en-US" dirty="0" smtClean="0"/>
              <a:t>Host a study group w/ Dr. Z </a:t>
            </a:r>
            <a:r>
              <a:rPr lang="en-US" dirty="0" err="1" smtClean="0"/>
              <a:t>Nicolazzo’s</a:t>
            </a:r>
            <a:r>
              <a:rPr lang="en-US" dirty="0" smtClean="0"/>
              <a:t> Trans* Studies in Higher Education syllabus</a:t>
            </a:r>
            <a:r>
              <a:rPr lang="en-US" dirty="0"/>
              <a:t>: </a:t>
            </a:r>
            <a:r>
              <a:rPr lang="en-US" dirty="0">
                <a:hlinkClick r:id="rId3"/>
              </a:rPr>
              <a:t>https://</a:t>
            </a:r>
            <a:r>
              <a:rPr lang="en-US" dirty="0" smtClean="0">
                <a:hlinkClick r:id="rId3"/>
              </a:rPr>
              <a:t>t.co/P0aakMbve0</a:t>
            </a:r>
            <a:r>
              <a:rPr lang="en-US" dirty="0" smtClean="0"/>
              <a:t> </a:t>
            </a:r>
          </a:p>
          <a:p>
            <a:pPr lvl="1"/>
            <a:r>
              <a:rPr lang="en-US" dirty="0" smtClean="0"/>
              <a:t>Follow NASPA Equity, Inclusion, &amp; Social Justice Division</a:t>
            </a:r>
          </a:p>
        </p:txBody>
      </p:sp>
    </p:spTree>
    <p:extLst>
      <p:ext uri="{BB962C8B-B14F-4D97-AF65-F5344CB8AC3E}">
        <p14:creationId xmlns:p14="http://schemas.microsoft.com/office/powerpoint/2010/main" val="30157556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1"/>
                </a:solidFill>
              </a:rPr>
              <a:t>Advocacy Options</a:t>
            </a:r>
            <a:endParaRPr lang="en-US" dirty="0"/>
          </a:p>
        </p:txBody>
      </p:sp>
      <p:sp>
        <p:nvSpPr>
          <p:cNvPr id="3" name="Content Placeholder 2"/>
          <p:cNvSpPr>
            <a:spLocks noGrp="1"/>
          </p:cNvSpPr>
          <p:nvPr>
            <p:ph idx="1"/>
          </p:nvPr>
        </p:nvSpPr>
        <p:spPr>
          <a:xfrm>
            <a:off x="457200" y="1818947"/>
            <a:ext cx="8229600" cy="4353608"/>
          </a:xfrm>
        </p:spPr>
        <p:txBody>
          <a:bodyPr>
            <a:normAutofit/>
          </a:bodyPr>
          <a:lstStyle/>
          <a:p>
            <a:r>
              <a:rPr lang="en-US" dirty="0" smtClean="0"/>
              <a:t>Personal advocacy drawing on your professional expertise</a:t>
            </a:r>
          </a:p>
          <a:p>
            <a:pPr lvl="1"/>
            <a:r>
              <a:rPr lang="en-US" dirty="0" smtClean="0"/>
              <a:t>Outreach to ED Office of Civil Rights, Department of Justice, state elected officials</a:t>
            </a:r>
          </a:p>
          <a:p>
            <a:pPr lvl="1"/>
            <a:r>
              <a:rPr lang="en-US" dirty="0" smtClean="0"/>
              <a:t>Use personal social media to educate friends &amp; family, share information, encourage outreach</a:t>
            </a:r>
          </a:p>
          <a:p>
            <a:pPr lvl="1"/>
            <a:r>
              <a:rPr lang="en-US" dirty="0" smtClean="0"/>
              <a:t>Attend events, be visible as an ally</a:t>
            </a:r>
          </a:p>
          <a:p>
            <a:pPr lvl="1"/>
            <a:endParaRPr lang="en-US" dirty="0" smtClean="0"/>
          </a:p>
          <a:p>
            <a:pPr lvl="1"/>
            <a:endParaRPr lang="en-US" dirty="0" smtClean="0"/>
          </a:p>
        </p:txBody>
      </p:sp>
    </p:spTree>
    <p:extLst>
      <p:ext uri="{BB962C8B-B14F-4D97-AF65-F5344CB8AC3E}">
        <p14:creationId xmlns:p14="http://schemas.microsoft.com/office/powerpoint/2010/main" val="22914520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chemeClr val="accent1"/>
                </a:solidFill>
              </a:rPr>
              <a:t>Advocacy Options</a:t>
            </a:r>
            <a:endParaRPr lang="en-US" dirty="0"/>
          </a:p>
        </p:txBody>
      </p:sp>
      <p:sp>
        <p:nvSpPr>
          <p:cNvPr id="3" name="Content Placeholder 2"/>
          <p:cNvSpPr>
            <a:spLocks noGrp="1"/>
          </p:cNvSpPr>
          <p:nvPr>
            <p:ph idx="1"/>
          </p:nvPr>
        </p:nvSpPr>
        <p:spPr>
          <a:xfrm>
            <a:off x="457200" y="1854969"/>
            <a:ext cx="8229600" cy="4353608"/>
          </a:xfrm>
        </p:spPr>
        <p:txBody>
          <a:bodyPr>
            <a:normAutofit/>
          </a:bodyPr>
          <a:lstStyle/>
          <a:p>
            <a:r>
              <a:rPr lang="en-US" dirty="0" smtClean="0"/>
              <a:t>Supporting student advocacy</a:t>
            </a:r>
          </a:p>
          <a:p>
            <a:pPr lvl="1"/>
            <a:r>
              <a:rPr lang="en-US" dirty="0" smtClean="0"/>
              <a:t>Invite associations </a:t>
            </a:r>
            <a:r>
              <a:rPr lang="en-US" dirty="0"/>
              <a:t>and </a:t>
            </a:r>
            <a:r>
              <a:rPr lang="en-US" dirty="0" smtClean="0"/>
              <a:t>organizations to come to campus</a:t>
            </a:r>
          </a:p>
          <a:p>
            <a:pPr lvl="2"/>
            <a:r>
              <a:rPr lang="en-US" dirty="0" smtClean="0"/>
              <a:t>Southern Poverty Law Center On </a:t>
            </a:r>
            <a:r>
              <a:rPr lang="en-US" dirty="0"/>
              <a:t>Campus (</a:t>
            </a:r>
            <a:r>
              <a:rPr lang="en-US" dirty="0">
                <a:hlinkClick r:id="rId3"/>
              </a:rPr>
              <a:t>http://www.splconcampus.org</a:t>
            </a:r>
            <a:r>
              <a:rPr lang="en-US" dirty="0" smtClean="0">
                <a:hlinkClick r:id="rId3"/>
              </a:rPr>
              <a:t>/</a:t>
            </a:r>
            <a:r>
              <a:rPr lang="en-US" dirty="0" smtClean="0"/>
              <a:t>)</a:t>
            </a:r>
          </a:p>
        </p:txBody>
      </p:sp>
    </p:spTree>
    <p:extLst>
      <p:ext uri="{BB962C8B-B14F-4D97-AF65-F5344CB8AC3E}">
        <p14:creationId xmlns:p14="http://schemas.microsoft.com/office/powerpoint/2010/main" val="2330678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b="1" dirty="0">
                <a:solidFill>
                  <a:schemeClr val="accent1"/>
                </a:solidFill>
              </a:rPr>
              <a:t>NASPA RPI/PPD Resources</a:t>
            </a:r>
          </a:p>
        </p:txBody>
      </p:sp>
      <p:sp>
        <p:nvSpPr>
          <p:cNvPr id="3" name="Content Placeholder 2"/>
          <p:cNvSpPr>
            <a:spLocks noGrp="1"/>
          </p:cNvSpPr>
          <p:nvPr>
            <p:ph idx="1"/>
          </p:nvPr>
        </p:nvSpPr>
        <p:spPr>
          <a:xfrm>
            <a:off x="457200" y="1818683"/>
            <a:ext cx="8229600" cy="4124917"/>
          </a:xfrm>
        </p:spPr>
        <p:txBody>
          <a:bodyPr>
            <a:normAutofit fontScale="92500"/>
          </a:bodyPr>
          <a:lstStyle/>
          <a:p>
            <a:r>
              <a:rPr lang="en-US" dirty="0" smtClean="0"/>
              <a:t>Weekly posts to the RPI blog (</a:t>
            </a:r>
            <a:r>
              <a:rPr lang="en-US" dirty="0" smtClean="0">
                <a:hlinkClick r:id="rId3"/>
              </a:rPr>
              <a:t>naspa.org/RPI</a:t>
            </a:r>
            <a:r>
              <a:rPr lang="en-US" dirty="0" smtClean="0"/>
              <a:t>)</a:t>
            </a:r>
          </a:p>
          <a:p>
            <a:pPr lvl="1"/>
            <a:r>
              <a:rPr lang="en-US" dirty="0" smtClean="0"/>
              <a:t>Monday: Policy News Round-up</a:t>
            </a:r>
          </a:p>
          <a:p>
            <a:pPr lvl="1"/>
            <a:r>
              <a:rPr lang="en-US" dirty="0" smtClean="0"/>
              <a:t>Thursday: Topical issue analysis/update</a:t>
            </a:r>
          </a:p>
          <a:p>
            <a:r>
              <a:rPr lang="en-US" dirty="0" smtClean="0"/>
              <a:t>Monthly Public Policy Briefing Series</a:t>
            </a:r>
          </a:p>
          <a:p>
            <a:pPr lvl="1"/>
            <a:r>
              <a:rPr lang="en-US" dirty="0" smtClean="0"/>
              <a:t>Sign up through the NASPA OLC</a:t>
            </a:r>
          </a:p>
          <a:p>
            <a:r>
              <a:rPr lang="en-US" dirty="0" smtClean="0"/>
              <a:t>Monthly PPD blogs – voices from the field</a:t>
            </a:r>
          </a:p>
          <a:p>
            <a:r>
              <a:rPr lang="en-US" dirty="0" smtClean="0"/>
              <a:t>Quarterly White Papers/Policy Briefs</a:t>
            </a:r>
          </a:p>
          <a:p>
            <a:pPr lvl="1"/>
            <a:r>
              <a:rPr lang="en-US" dirty="0" smtClean="0"/>
              <a:t>Safe Spaces/Brave Spaces just released!</a:t>
            </a:r>
            <a:endParaRPr lang="en-US" dirty="0"/>
          </a:p>
          <a:p>
            <a:endParaRPr lang="en-US" dirty="0"/>
          </a:p>
        </p:txBody>
      </p:sp>
    </p:spTree>
    <p:extLst>
      <p:ext uri="{BB962C8B-B14F-4D97-AF65-F5344CB8AC3E}">
        <p14:creationId xmlns:p14="http://schemas.microsoft.com/office/powerpoint/2010/main" val="19257250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906"/>
            <a:ext cx="8229600" cy="715962"/>
          </a:xfrm>
        </p:spPr>
        <p:txBody>
          <a:bodyPr>
            <a:normAutofit/>
          </a:bodyPr>
          <a:lstStyle/>
          <a:p>
            <a:r>
              <a:rPr lang="en-US" dirty="0">
                <a:solidFill>
                  <a:schemeClr val="accent1"/>
                </a:solidFill>
              </a:rPr>
              <a:t>Welcome!</a:t>
            </a:r>
          </a:p>
        </p:txBody>
      </p:sp>
      <p:sp>
        <p:nvSpPr>
          <p:cNvPr id="4" name="Content Placeholder 3"/>
          <p:cNvSpPr>
            <a:spLocks noGrp="1"/>
          </p:cNvSpPr>
          <p:nvPr>
            <p:ph idx="1"/>
          </p:nvPr>
        </p:nvSpPr>
        <p:spPr>
          <a:xfrm>
            <a:off x="457200" y="1828800"/>
            <a:ext cx="8229600" cy="4297363"/>
          </a:xfrm>
        </p:spPr>
        <p:txBody>
          <a:bodyPr/>
          <a:lstStyle/>
          <a:p>
            <a:pPr marL="0" indent="0" algn="ctr">
              <a:buNone/>
            </a:pPr>
            <a:r>
              <a:rPr lang="en-US" dirty="0"/>
              <a:t>Asking Questions, Providing Responses</a:t>
            </a:r>
          </a:p>
        </p:txBody>
      </p:sp>
      <p:sp>
        <p:nvSpPr>
          <p:cNvPr id="5" name="TextBox 4"/>
          <p:cNvSpPr txBox="1"/>
          <p:nvPr/>
        </p:nvSpPr>
        <p:spPr>
          <a:xfrm>
            <a:off x="457200" y="1230868"/>
            <a:ext cx="8229600" cy="369332"/>
          </a:xfrm>
          <a:prstGeom prst="rect">
            <a:avLst/>
          </a:prstGeom>
          <a:noFill/>
        </p:spPr>
        <p:txBody>
          <a:bodyPr wrap="square" rtlCol="0">
            <a:spAutoFit/>
          </a:bodyPr>
          <a:lstStyle/>
          <a:p>
            <a:pPr algn="ctr"/>
            <a:r>
              <a:rPr lang="en-US" dirty="0"/>
              <a:t>PLEASE MINIMIZE ALL OTHER APPLICATIONS AT THIS TIME</a:t>
            </a:r>
          </a:p>
        </p:txBody>
      </p:sp>
      <p:sp>
        <p:nvSpPr>
          <p:cNvPr id="10" name="Right Arrow 9"/>
          <p:cNvSpPr/>
          <p:nvPr/>
        </p:nvSpPr>
        <p:spPr>
          <a:xfrm>
            <a:off x="485775" y="5105400"/>
            <a:ext cx="1371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2084" y="2514600"/>
            <a:ext cx="5562600" cy="3373066"/>
          </a:xfrm>
          <a:prstGeom prst="rect">
            <a:avLst/>
          </a:prstGeom>
        </p:spPr>
      </p:pic>
    </p:spTree>
    <p:extLst>
      <p:ext uri="{BB962C8B-B14F-4D97-AF65-F5344CB8AC3E}">
        <p14:creationId xmlns:p14="http://schemas.microsoft.com/office/powerpoint/2010/main" val="1683013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8947" t="726" r="13007" b="1506"/>
          <a:stretch/>
        </p:blipFill>
        <p:spPr>
          <a:xfrm>
            <a:off x="4343400" y="2590800"/>
            <a:ext cx="457200" cy="3276601"/>
          </a:xfrm>
          <a:prstGeom prst="rect">
            <a:avLst/>
          </a:prstGeom>
        </p:spPr>
      </p:pic>
      <p:sp>
        <p:nvSpPr>
          <p:cNvPr id="2" name="Title 1"/>
          <p:cNvSpPr>
            <a:spLocks noGrp="1"/>
          </p:cNvSpPr>
          <p:nvPr>
            <p:ph type="title"/>
          </p:nvPr>
        </p:nvSpPr>
        <p:spPr>
          <a:xfrm>
            <a:off x="457200" y="641125"/>
            <a:ext cx="8229600" cy="715962"/>
          </a:xfrm>
        </p:spPr>
        <p:txBody>
          <a:bodyPr>
            <a:normAutofit/>
          </a:bodyPr>
          <a:lstStyle/>
          <a:p>
            <a:r>
              <a:rPr lang="en-US" dirty="0">
                <a:solidFill>
                  <a:schemeClr val="accent1"/>
                </a:solidFill>
              </a:rPr>
              <a:t>Welcome!</a:t>
            </a:r>
          </a:p>
        </p:txBody>
      </p:sp>
      <p:sp>
        <p:nvSpPr>
          <p:cNvPr id="4" name="Content Placeholder 3"/>
          <p:cNvSpPr>
            <a:spLocks noGrp="1"/>
          </p:cNvSpPr>
          <p:nvPr>
            <p:ph idx="1"/>
          </p:nvPr>
        </p:nvSpPr>
        <p:spPr>
          <a:xfrm>
            <a:off x="457200" y="1828800"/>
            <a:ext cx="8229600" cy="4297363"/>
          </a:xfrm>
        </p:spPr>
        <p:txBody>
          <a:bodyPr/>
          <a:lstStyle/>
          <a:p>
            <a:pPr marL="0" indent="0" algn="ctr">
              <a:buNone/>
            </a:pPr>
            <a:r>
              <a:rPr lang="en-US" dirty="0"/>
              <a:t>Minimizing Control Panels </a:t>
            </a:r>
          </a:p>
        </p:txBody>
      </p:sp>
      <p:sp>
        <p:nvSpPr>
          <p:cNvPr id="5" name="TextBox 4"/>
          <p:cNvSpPr txBox="1"/>
          <p:nvPr/>
        </p:nvSpPr>
        <p:spPr>
          <a:xfrm>
            <a:off x="457200" y="1256268"/>
            <a:ext cx="8229600" cy="369332"/>
          </a:xfrm>
          <a:prstGeom prst="rect">
            <a:avLst/>
          </a:prstGeom>
          <a:noFill/>
        </p:spPr>
        <p:txBody>
          <a:bodyPr wrap="square" rtlCol="0">
            <a:spAutoFit/>
          </a:bodyPr>
          <a:lstStyle/>
          <a:p>
            <a:pPr algn="ctr"/>
            <a:r>
              <a:rPr lang="en-US" dirty="0"/>
              <a:t>PLEASE MINIMIZE ALL OTHER APPLICATIONS AT THIS TIME</a:t>
            </a:r>
          </a:p>
        </p:txBody>
      </p:sp>
      <p:sp>
        <p:nvSpPr>
          <p:cNvPr id="8" name="Oval 7"/>
          <p:cNvSpPr/>
          <p:nvPr/>
        </p:nvSpPr>
        <p:spPr>
          <a:xfrm>
            <a:off x="4229100" y="2514600"/>
            <a:ext cx="6858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86101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p:txBody>
          <a:bodyPr/>
          <a:lstStyle/>
          <a:p>
            <a:pPr marL="0" indent="0" algn="ctr">
              <a:buNone/>
            </a:pPr>
            <a:r>
              <a:rPr lang="en-US" dirty="0"/>
              <a:t>You will be notified via email when the recording of this briefing is available.</a:t>
            </a:r>
          </a:p>
        </p:txBody>
      </p:sp>
    </p:spTree>
    <p:extLst>
      <p:ext uri="{BB962C8B-B14F-4D97-AF65-F5344CB8AC3E}">
        <p14:creationId xmlns:p14="http://schemas.microsoft.com/office/powerpoint/2010/main" val="1323205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10" y="762000"/>
            <a:ext cx="8229600" cy="758950"/>
          </a:xfrm>
        </p:spPr>
        <p:txBody>
          <a:bodyPr>
            <a:normAutofit/>
          </a:bodyPr>
          <a:lstStyle/>
          <a:p>
            <a:r>
              <a:rPr lang="en-US" b="1" dirty="0">
                <a:solidFill>
                  <a:schemeClr val="accent1"/>
                </a:solidFill>
              </a:rPr>
              <a:t>NASPA Policy &amp; Advocacy Team</a:t>
            </a:r>
          </a:p>
        </p:txBody>
      </p:sp>
      <p:sp>
        <p:nvSpPr>
          <p:cNvPr id="8" name="TextBox 7"/>
          <p:cNvSpPr txBox="1"/>
          <p:nvPr/>
        </p:nvSpPr>
        <p:spPr>
          <a:xfrm>
            <a:off x="751114" y="1651000"/>
            <a:ext cx="7357110" cy="4493538"/>
          </a:xfrm>
          <a:prstGeom prst="rect">
            <a:avLst/>
          </a:prstGeom>
          <a:noFill/>
        </p:spPr>
        <p:txBody>
          <a:bodyPr wrap="square" rtlCol="0">
            <a:spAutoFit/>
          </a:bodyPr>
          <a:lstStyle/>
          <a:p>
            <a:pPr marL="2235200"/>
            <a:r>
              <a:rPr lang="en-US" sz="2200" dirty="0" smtClean="0">
                <a:solidFill>
                  <a:prstClr val="black"/>
                </a:solidFill>
              </a:rPr>
              <a:t>Teri Hinds </a:t>
            </a:r>
          </a:p>
          <a:p>
            <a:pPr marL="2235200"/>
            <a:r>
              <a:rPr lang="en-US" sz="2200" dirty="0" smtClean="0">
                <a:solidFill>
                  <a:prstClr val="black"/>
                </a:solidFill>
              </a:rPr>
              <a:t>Director </a:t>
            </a:r>
            <a:r>
              <a:rPr lang="en-US" sz="2200" dirty="0">
                <a:solidFill>
                  <a:prstClr val="black"/>
                </a:solidFill>
              </a:rPr>
              <a:t>for Policy Research &amp; </a:t>
            </a:r>
            <a:r>
              <a:rPr lang="en-US" sz="2200" dirty="0" smtClean="0">
                <a:solidFill>
                  <a:prstClr val="black"/>
                </a:solidFill>
              </a:rPr>
              <a:t>Advocacy</a:t>
            </a:r>
          </a:p>
          <a:p>
            <a:pPr marL="2235200"/>
            <a:r>
              <a:rPr lang="en-US" sz="2200" dirty="0" smtClean="0">
                <a:solidFill>
                  <a:prstClr val="black"/>
                </a:solidFill>
                <a:hlinkClick r:id="rId3"/>
              </a:rPr>
              <a:t>thinds@naspa.org</a:t>
            </a:r>
            <a:endParaRPr lang="en-US" sz="2200" dirty="0" smtClean="0">
              <a:solidFill>
                <a:prstClr val="black"/>
              </a:solidFill>
            </a:endParaRPr>
          </a:p>
          <a:p>
            <a:pPr marL="2235200"/>
            <a:r>
              <a:rPr lang="en-US" sz="2200" dirty="0" smtClean="0">
                <a:solidFill>
                  <a:prstClr val="black"/>
                </a:solidFill>
              </a:rPr>
              <a:t>@</a:t>
            </a:r>
            <a:r>
              <a:rPr lang="en-US" sz="2200" dirty="0" err="1" smtClean="0">
                <a:solidFill>
                  <a:prstClr val="black"/>
                </a:solidFill>
              </a:rPr>
              <a:t>terilynhinds</a:t>
            </a:r>
            <a:endParaRPr lang="en-US" sz="2200" dirty="0">
              <a:solidFill>
                <a:prstClr val="black"/>
              </a:solidFill>
            </a:endParaRPr>
          </a:p>
          <a:p>
            <a:pPr defTabSz="914400" fontAlgn="base">
              <a:spcBef>
                <a:spcPct val="0"/>
              </a:spcBef>
              <a:spcAft>
                <a:spcPct val="0"/>
              </a:spcAft>
            </a:pPr>
            <a:endParaRPr lang="en-US" sz="2200" dirty="0" smtClean="0">
              <a:solidFill>
                <a:prstClr val="black"/>
              </a:solidFill>
              <a:latin typeface="+mj-lt"/>
            </a:endParaRPr>
          </a:p>
          <a:p>
            <a:pPr defTabSz="914400" fontAlgn="base">
              <a:spcBef>
                <a:spcPct val="0"/>
              </a:spcBef>
              <a:spcAft>
                <a:spcPct val="0"/>
              </a:spcAft>
            </a:pPr>
            <a:endParaRPr lang="en-US" sz="2200" dirty="0">
              <a:solidFill>
                <a:prstClr val="black"/>
              </a:solidFill>
              <a:latin typeface="+mj-lt"/>
            </a:endParaRPr>
          </a:p>
          <a:p>
            <a:pPr defTabSz="914400" fontAlgn="base">
              <a:spcBef>
                <a:spcPct val="0"/>
              </a:spcBef>
              <a:spcAft>
                <a:spcPct val="0"/>
              </a:spcAft>
            </a:pPr>
            <a:endParaRPr lang="en-US" sz="2200" dirty="0" smtClean="0">
              <a:solidFill>
                <a:prstClr val="black"/>
              </a:solidFill>
              <a:latin typeface="+mj-lt"/>
            </a:endParaRPr>
          </a:p>
          <a:p>
            <a:pPr defTabSz="914400" fontAlgn="base">
              <a:spcBef>
                <a:spcPct val="0"/>
              </a:spcBef>
              <a:spcAft>
                <a:spcPct val="0"/>
              </a:spcAft>
            </a:pPr>
            <a:endParaRPr lang="en-US" sz="2200" dirty="0" smtClean="0">
              <a:solidFill>
                <a:prstClr val="black"/>
              </a:solidFill>
              <a:latin typeface="+mj-lt"/>
            </a:endParaRPr>
          </a:p>
          <a:p>
            <a:pPr defTabSz="914400" fontAlgn="base">
              <a:spcBef>
                <a:spcPct val="0"/>
              </a:spcBef>
              <a:spcAft>
                <a:spcPct val="0"/>
              </a:spcAft>
            </a:pPr>
            <a:endParaRPr lang="en-US" sz="2200" dirty="0" smtClean="0">
              <a:solidFill>
                <a:prstClr val="black"/>
              </a:solidFill>
              <a:latin typeface="+mj-lt"/>
            </a:endParaRPr>
          </a:p>
          <a:p>
            <a:pPr defTabSz="914400" fontAlgn="base">
              <a:spcBef>
                <a:spcPct val="0"/>
              </a:spcBef>
              <a:spcAft>
                <a:spcPct val="0"/>
              </a:spcAft>
              <a:tabLst>
                <a:tab pos="4122738" algn="r"/>
              </a:tabLst>
            </a:pPr>
            <a:r>
              <a:rPr lang="en-US" sz="2200" dirty="0" smtClean="0">
                <a:solidFill>
                  <a:prstClr val="black"/>
                </a:solidFill>
              </a:rPr>
              <a:t>	Diana Ali</a:t>
            </a:r>
          </a:p>
          <a:p>
            <a:pPr defTabSz="914400" fontAlgn="base">
              <a:spcBef>
                <a:spcPct val="0"/>
              </a:spcBef>
              <a:spcAft>
                <a:spcPct val="0"/>
              </a:spcAft>
              <a:tabLst>
                <a:tab pos="4122738" algn="r"/>
              </a:tabLst>
            </a:pPr>
            <a:r>
              <a:rPr lang="en-US" sz="2200" dirty="0">
                <a:solidFill>
                  <a:prstClr val="black"/>
                </a:solidFill>
              </a:rPr>
              <a:t>	</a:t>
            </a:r>
            <a:r>
              <a:rPr lang="en-US" sz="2200" dirty="0" smtClean="0">
                <a:solidFill>
                  <a:prstClr val="black"/>
                </a:solidFill>
              </a:rPr>
              <a:t>Policy </a:t>
            </a:r>
            <a:r>
              <a:rPr lang="en-US" sz="2200" dirty="0">
                <a:solidFill>
                  <a:prstClr val="black"/>
                </a:solidFill>
              </a:rPr>
              <a:t>Analyst</a:t>
            </a:r>
          </a:p>
          <a:p>
            <a:pPr defTabSz="914400" fontAlgn="base">
              <a:spcBef>
                <a:spcPct val="0"/>
              </a:spcBef>
              <a:spcAft>
                <a:spcPct val="0"/>
              </a:spcAft>
              <a:tabLst>
                <a:tab pos="4122738" algn="r"/>
              </a:tabLst>
            </a:pPr>
            <a:r>
              <a:rPr lang="en-US" sz="2200" dirty="0" smtClean="0">
                <a:solidFill>
                  <a:prstClr val="black"/>
                </a:solidFill>
              </a:rPr>
              <a:t>	</a:t>
            </a:r>
            <a:r>
              <a:rPr lang="en-US" sz="2200" dirty="0" smtClean="0">
                <a:solidFill>
                  <a:prstClr val="black"/>
                </a:solidFill>
                <a:hlinkClick r:id="rId4"/>
              </a:rPr>
              <a:t>dali@naspa.org</a:t>
            </a:r>
            <a:r>
              <a:rPr lang="en-US" sz="2200" dirty="0" smtClean="0">
                <a:solidFill>
                  <a:prstClr val="black"/>
                </a:solidFill>
              </a:rPr>
              <a:t> </a:t>
            </a:r>
            <a:endParaRPr lang="en-US" sz="2200" dirty="0">
              <a:solidFill>
                <a:prstClr val="black"/>
              </a:solidFill>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0" y="1676400"/>
            <a:ext cx="2133600" cy="2508956"/>
          </a:xfrm>
          <a:prstGeom prst="rect">
            <a:avLst/>
          </a:prstGeom>
        </p:spPr>
      </p:pic>
      <p:pic>
        <p:nvPicPr>
          <p:cNvPr id="7" name="Picture 6" descr="C:\Users\Administrator\Downloads\Ali.Diana.jpg"/>
          <p:cNvPicPr/>
          <p:nvPr/>
        </p:nvPicPr>
        <p:blipFill rotWithShape="1">
          <a:blip r:embed="rId6" cstate="print"/>
          <a:srcRect t="-2" r="-1554" b="31598"/>
          <a:stretch/>
        </p:blipFill>
        <p:spPr bwMode="auto">
          <a:xfrm>
            <a:off x="5257800" y="3352800"/>
            <a:ext cx="2667000" cy="267720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385085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74133" y="914400"/>
            <a:ext cx="8229600" cy="1143000"/>
          </a:xfrm>
          <a:prstGeom prst="rect">
            <a:avLst/>
          </a:prstGeom>
        </p:spPr>
        <p:txBody>
          <a:bodyPr vert="horz" anchor="ctr">
            <a:noAutofit/>
            <a:scene3d>
              <a:camera prst="orthographicFront"/>
              <a:lightRig rig="soft" dir="t"/>
            </a:scene3d>
            <a:sp3d prstMaterial="softEdge">
              <a:bevelT w="25400" h="25400"/>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800" b="1" dirty="0">
                <a:solidFill>
                  <a:schemeClr val="accent1"/>
                </a:solidFill>
                <a:latin typeface="Open Sans"/>
                <a:ea typeface="+mj-ea"/>
                <a:cs typeface="Open Sans"/>
              </a:rPr>
              <a:t>NASPA’s Research and Policy Institute</a:t>
            </a:r>
          </a:p>
        </p:txBody>
      </p:sp>
      <p:sp>
        <p:nvSpPr>
          <p:cNvPr id="8" name="Content Placeholder 2"/>
          <p:cNvSpPr>
            <a:spLocks noGrp="1"/>
          </p:cNvSpPr>
          <p:nvPr>
            <p:ph idx="1"/>
          </p:nvPr>
        </p:nvSpPr>
        <p:spPr>
          <a:xfrm>
            <a:off x="482600" y="2057400"/>
            <a:ext cx="8229600" cy="4525963"/>
          </a:xfrm>
        </p:spPr>
        <p:txBody>
          <a:bodyPr>
            <a:normAutofit/>
          </a:bodyPr>
          <a:lstStyle/>
          <a:p>
            <a:r>
              <a:rPr lang="en-US" sz="2800" dirty="0" smtClean="0"/>
              <a:t>Connects thought leadership to policy and practice</a:t>
            </a:r>
            <a:endParaRPr lang="en-US" sz="2800" dirty="0"/>
          </a:p>
          <a:p>
            <a:r>
              <a:rPr lang="en-US" sz="2800" dirty="0" smtClean="0"/>
              <a:t>Consults with leaders in government on key policy developments </a:t>
            </a:r>
          </a:p>
          <a:p>
            <a:r>
              <a:rPr lang="en-US" sz="2800" dirty="0" smtClean="0"/>
              <a:t>Elevates the student affairs perspective on key policy issues</a:t>
            </a:r>
          </a:p>
          <a:p>
            <a:r>
              <a:rPr lang="en-US" sz="2800" dirty="0" smtClean="0"/>
              <a:t>Leads initiative and policy-focused professional development opportunities for the profession</a:t>
            </a:r>
            <a:endParaRPr 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1"/>
                </a:solidFill>
              </a:rPr>
              <a:t>Public</a:t>
            </a:r>
            <a:r>
              <a:rPr lang="en-US" sz="3400" b="1" kern="0" dirty="0">
                <a:cs typeface="+mj-cs"/>
              </a:rPr>
              <a:t> </a:t>
            </a:r>
            <a:r>
              <a:rPr lang="en-US" b="1" dirty="0">
                <a:solidFill>
                  <a:schemeClr val="accent1"/>
                </a:solidFill>
              </a:rPr>
              <a:t>Policy</a:t>
            </a:r>
            <a:r>
              <a:rPr lang="en-US" sz="3400" b="1" kern="0" dirty="0">
                <a:cs typeface="+mj-cs"/>
              </a:rPr>
              <a:t> </a:t>
            </a:r>
            <a:r>
              <a:rPr lang="en-US" b="1" dirty="0">
                <a:solidFill>
                  <a:schemeClr val="accent1"/>
                </a:solidFill>
              </a:rPr>
              <a:t>Division</a:t>
            </a:r>
            <a:r>
              <a:rPr lang="en-US" dirty="0" smtClean="0"/>
              <a:t>	</a:t>
            </a:r>
            <a:endParaRPr lang="en-US" dirty="0"/>
          </a:p>
        </p:txBody>
      </p:sp>
      <p:sp>
        <p:nvSpPr>
          <p:cNvPr id="3" name="Content Placeholder 2"/>
          <p:cNvSpPr>
            <a:spLocks noGrp="1"/>
          </p:cNvSpPr>
          <p:nvPr>
            <p:ph sz="half" idx="1"/>
          </p:nvPr>
        </p:nvSpPr>
        <p:spPr>
          <a:xfrm>
            <a:off x="457200" y="1827355"/>
            <a:ext cx="5162550" cy="4298808"/>
          </a:xfrm>
        </p:spPr>
        <p:txBody>
          <a:bodyPr>
            <a:normAutofit lnSpcReduction="10000"/>
          </a:bodyPr>
          <a:lstStyle/>
          <a:p>
            <a:r>
              <a:rPr lang="en-US" dirty="0" smtClean="0"/>
              <a:t>Supports </a:t>
            </a:r>
            <a:r>
              <a:rPr lang="en-US" dirty="0"/>
              <a:t>NASPA’s strategic policy and advocacy goals &amp; </a:t>
            </a:r>
            <a:r>
              <a:rPr lang="en-US" dirty="0" smtClean="0"/>
              <a:t>objectives</a:t>
            </a:r>
          </a:p>
          <a:p>
            <a:r>
              <a:rPr lang="en-US" dirty="0" smtClean="0"/>
              <a:t>Representatives from each Region, a rep from the KCs, and reps from other Divisions</a:t>
            </a:r>
          </a:p>
          <a:p>
            <a:r>
              <a:rPr lang="en-US" dirty="0" smtClean="0"/>
              <a:t>Monthly meetings; working to create a subcommittee structure</a:t>
            </a:r>
            <a:endParaRPr lang="en-US" dirty="0"/>
          </a:p>
          <a:p>
            <a:endParaRPr lang="en-US" dirty="0"/>
          </a:p>
        </p:txBody>
      </p:sp>
      <p:pic>
        <p:nvPicPr>
          <p:cNvPr id="6" name="Picture 5"/>
          <p:cNvPicPr>
            <a:picLocks noChangeAspect="1"/>
          </p:cNvPicPr>
          <p:nvPr/>
        </p:nvPicPr>
        <p:blipFill>
          <a:blip r:embed="rId3"/>
          <a:stretch>
            <a:fillRect/>
          </a:stretch>
        </p:blipFill>
        <p:spPr>
          <a:xfrm>
            <a:off x="5657850" y="3863181"/>
            <a:ext cx="3028950" cy="1771025"/>
          </a:xfrm>
          <a:prstGeom prst="rect">
            <a:avLst/>
          </a:prstGeom>
        </p:spPr>
      </p:pic>
      <p:pic>
        <p:nvPicPr>
          <p:cNvPr id="1026" name="Picture 2" descr="https://www.naspa.org/images/uploads/groups/39/lpw_official_portrait_(2)__medium.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657850" y="1827355"/>
            <a:ext cx="2990850" cy="199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340426"/>
      </p:ext>
    </p:extLst>
  </p:cSld>
  <p:clrMapOvr>
    <a:masterClrMapping/>
  </p:clrMapOvr>
  <p:timing>
    <p:tnLst>
      <p:par>
        <p:cTn id="1" dur="indefinite" restart="never" nodeType="tmRoot"/>
      </p:par>
    </p:tnLst>
  </p:timing>
</p:sld>
</file>

<file path=ppt/theme/theme1.xml><?xml version="1.0" encoding="utf-8"?>
<a:theme xmlns:a="http://schemas.openxmlformats.org/drawingml/2006/main" name="diamond_header">
  <a:themeElements>
    <a:clrScheme name="Concourse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fontScheme name="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ourse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oncourse">
  <a:themeElements>
    <a:clrScheme name="1_Concourse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fontScheme name="1_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ncourse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ncourse">
  <a:themeElements>
    <a:clrScheme name="2_Concourse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fontScheme name="2_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ncourse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ncourse">
  <a:themeElements>
    <a:clrScheme name="3_Concourse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fontScheme name="3_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oncourse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ncourse">
  <a:themeElements>
    <a:clrScheme name="4_Concourse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fontScheme name="4_Concourse">
      <a:majorFont>
        <a:latin typeface="Lucida Sans Unicode"/>
        <a:ea typeface=""/>
        <a:cs typeface=""/>
      </a:majorFont>
      <a:minorFont>
        <a:latin typeface="Lucida Sans Unicod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ncourse 1">
        <a:dk1>
          <a:srgbClr val="000000"/>
        </a:dk1>
        <a:lt1>
          <a:srgbClr val="FFFFFF"/>
        </a:lt1>
        <a:dk2>
          <a:srgbClr val="464646"/>
        </a:dk2>
        <a:lt2>
          <a:srgbClr val="DEF5FA"/>
        </a:lt2>
        <a:accent1>
          <a:srgbClr val="2DA2BF"/>
        </a:accent1>
        <a:accent2>
          <a:srgbClr val="DA1F28"/>
        </a:accent2>
        <a:accent3>
          <a:srgbClr val="FFFFFF"/>
        </a:accent3>
        <a:accent4>
          <a:srgbClr val="000000"/>
        </a:accent4>
        <a:accent5>
          <a:srgbClr val="ADCEDC"/>
        </a:accent5>
        <a:accent6>
          <a:srgbClr val="C51B23"/>
        </a:accent6>
        <a:hlink>
          <a:srgbClr val="FF8119"/>
        </a:hlink>
        <a:folHlink>
          <a:srgbClr val="44B9E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NASPA ADiamo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diamond_header</Template>
  <TotalTime>19989</TotalTime>
  <Words>6562</Words>
  <Application>Microsoft Office PowerPoint</Application>
  <PresentationFormat>On-screen Show (4:3)</PresentationFormat>
  <Paragraphs>608</Paragraphs>
  <Slides>34</Slides>
  <Notes>34</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34</vt:i4>
      </vt:variant>
    </vt:vector>
  </HeadingPairs>
  <TitlesOfParts>
    <vt:vector size="47" baseType="lpstr">
      <vt:lpstr>Arial</vt:lpstr>
      <vt:lpstr>Calibri</vt:lpstr>
      <vt:lpstr>Lucida Sans Unicode</vt:lpstr>
      <vt:lpstr>Open Sans</vt:lpstr>
      <vt:lpstr>Verdana</vt:lpstr>
      <vt:lpstr>Wingdings</vt:lpstr>
      <vt:lpstr>Wingdings 2</vt:lpstr>
      <vt:lpstr>diamond_header</vt:lpstr>
      <vt:lpstr>1_Concourse</vt:lpstr>
      <vt:lpstr>2_Concourse</vt:lpstr>
      <vt:lpstr>3_Concourse</vt:lpstr>
      <vt:lpstr>4_Concourse</vt:lpstr>
      <vt:lpstr>NASPA ADiamond</vt:lpstr>
      <vt:lpstr>Advocating for Students: Public Policy as a Core Competency for All Student Affairs Professionals  Teri Lyn Hinds Director, Policy Research and Advocacy  Diana Ali Policy Analyst</vt:lpstr>
      <vt:lpstr>Welcome!</vt:lpstr>
      <vt:lpstr>Welcome!</vt:lpstr>
      <vt:lpstr>Welcome!</vt:lpstr>
      <vt:lpstr>Welcome!</vt:lpstr>
      <vt:lpstr>Thank You</vt:lpstr>
      <vt:lpstr>NASPA Policy &amp; Advocacy Team</vt:lpstr>
      <vt:lpstr>PowerPoint Presentation</vt:lpstr>
      <vt:lpstr>Public Policy Division </vt:lpstr>
      <vt:lpstr>NASPA Public Policy Agenda</vt:lpstr>
      <vt:lpstr>Advocacy Options</vt:lpstr>
      <vt:lpstr>Advocacy Options</vt:lpstr>
      <vt:lpstr>Advocacy Options</vt:lpstr>
      <vt:lpstr>Advocacy Options</vt:lpstr>
      <vt:lpstr>Advocacy Options</vt:lpstr>
      <vt:lpstr>Advocacy Options</vt:lpstr>
      <vt:lpstr>Policy Examples</vt:lpstr>
      <vt:lpstr>Current Federal Policy Atmosphere</vt:lpstr>
      <vt:lpstr>Current State Policy Overview</vt:lpstr>
      <vt:lpstr>Immigration:  Undocumented students, DACA</vt:lpstr>
      <vt:lpstr>Advocacy Options</vt:lpstr>
      <vt:lpstr>Advocacy Options</vt:lpstr>
      <vt:lpstr>Advocacy Options</vt:lpstr>
      <vt:lpstr>Advocacy Options</vt:lpstr>
      <vt:lpstr>Advocacy Options</vt:lpstr>
      <vt:lpstr>Advocacy Options</vt:lpstr>
      <vt:lpstr>Trans Student Protections: Federal  Executive and Judicial Actions</vt:lpstr>
      <vt:lpstr>Title IX: Trans Protections  Executive and Judicial Actions</vt:lpstr>
      <vt:lpstr>PowerPoint Presentation</vt:lpstr>
      <vt:lpstr>Advocacy Options</vt:lpstr>
      <vt:lpstr>Advocacy Options</vt:lpstr>
      <vt:lpstr>Advocacy Options</vt:lpstr>
      <vt:lpstr>Advocacy Options</vt:lpstr>
      <vt:lpstr>NASPA RPI/PPD Resources</vt:lpstr>
    </vt:vector>
  </TitlesOfParts>
  <Company>Sony Electronics,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Policy Update</dc:title>
  <dc:creator>Daryl R. Levine</dc:creator>
  <cp:lastModifiedBy>Teri Lyn Hinds</cp:lastModifiedBy>
  <cp:revision>1035</cp:revision>
  <cp:lastPrinted>2017-07-12T18:44:23Z</cp:lastPrinted>
  <dcterms:created xsi:type="dcterms:W3CDTF">2008-10-29T14:41:02Z</dcterms:created>
  <dcterms:modified xsi:type="dcterms:W3CDTF">2017-10-10T17:30:01Z</dcterms:modified>
</cp:coreProperties>
</file>